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73" r:id="rId1"/>
    <p:sldMasterId id="2147484180" r:id="rId2"/>
    <p:sldMasterId id="2147483689" r:id="rId3"/>
  </p:sldMasterIdLst>
  <p:notesMasterIdLst>
    <p:notesMasterId r:id="rId26"/>
  </p:notesMasterIdLst>
  <p:handoutMasterIdLst>
    <p:handoutMasterId r:id="rId27"/>
  </p:handoutMasterIdLst>
  <p:sldIdLst>
    <p:sldId id="4735" r:id="rId4"/>
    <p:sldId id="5408" r:id="rId5"/>
    <p:sldId id="4923" r:id="rId6"/>
    <p:sldId id="5569" r:id="rId7"/>
    <p:sldId id="5455" r:id="rId8"/>
    <p:sldId id="5456" r:id="rId9"/>
    <p:sldId id="5483" r:id="rId10"/>
    <p:sldId id="5546" r:id="rId11"/>
    <p:sldId id="5468" r:id="rId12"/>
    <p:sldId id="5464" r:id="rId13"/>
    <p:sldId id="5570" r:id="rId14"/>
    <p:sldId id="5458" r:id="rId15"/>
    <p:sldId id="5528" r:id="rId16"/>
    <p:sldId id="5018" r:id="rId17"/>
    <p:sldId id="5444" r:id="rId18"/>
    <p:sldId id="5482" r:id="rId19"/>
    <p:sldId id="5547" r:id="rId20"/>
    <p:sldId id="5450" r:id="rId21"/>
    <p:sldId id="5571" r:id="rId22"/>
    <p:sldId id="5481" r:id="rId23"/>
    <p:sldId id="5040" r:id="rId24"/>
    <p:sldId id="5564" r:id="rId25"/>
  </p:sldIdLst>
  <p:sldSz cx="9144000" cy="6858000" type="screen4x3"/>
  <p:notesSz cx="7104063" cy="102346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1">
          <p15:clr>
            <a:srgbClr val="A4A3A4"/>
          </p15:clr>
        </p15:guide>
        <p15:guide id="2" pos="2238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6D1E24-9F3E-CE3A-C8E4-45444974B0E1}" name="Tina Kolonko" initials="TK" userId="S-1-5-21-4031334520-618258427-879197705-2119" providerId="AD"/>
  <p188:author id="{EBA6193D-636E-9068-194E-552993FF3E65}" name="ginko team" initials="gt" userId="S::teamginko@ginko-stiftung.de::c833bf83-a04c-4d31-8304-53a18486be34" providerId="AD"/>
  <p188:author id="{74F34167-9FAA-00C7-698D-03D080410799}" name="Gerhard Rakete" initials="" userId="S::rakete@raketekonzept.onmicrosoft.com::f8fc7f80-fc23-4918-808c-7d3d1b89b5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in Franke" initials="KF" lastIdx="21" clrIdx="0">
    <p:extLst>
      <p:ext uri="{19B8F6BF-5375-455C-9EA6-DF929625EA0E}">
        <p15:presenceInfo xmlns:p15="http://schemas.microsoft.com/office/powerpoint/2012/main" userId="de2b950840eb3e76" providerId="Windows Live"/>
      </p:ext>
    </p:extLst>
  </p:cmAuthor>
  <p:cmAuthor id="2" name="Karin Franke" initials="KF [2]" lastIdx="78" clrIdx="1">
    <p:extLst>
      <p:ext uri="{19B8F6BF-5375-455C-9EA6-DF929625EA0E}">
        <p15:presenceInfo xmlns:p15="http://schemas.microsoft.com/office/powerpoint/2012/main" userId="S::k.franke@ginko-stiftung.de::2bdc3e93-9e13-4440-955c-6a2d9c24dda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07D"/>
    <a:srgbClr val="C00000"/>
    <a:srgbClr val="A0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640" autoAdjust="0"/>
    <p:restoredTop sz="94321" autoAdjust="0"/>
  </p:normalViewPr>
  <p:slideViewPr>
    <p:cSldViewPr>
      <p:cViewPr varScale="1">
        <p:scale>
          <a:sx n="119" d="100"/>
          <a:sy n="119" d="100"/>
        </p:scale>
        <p:origin x="972" y="11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-167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-5592"/>
    </p:cViewPr>
  </p:sorterViewPr>
  <p:notesViewPr>
    <p:cSldViewPr>
      <p:cViewPr varScale="1">
        <p:scale>
          <a:sx n="49" d="100"/>
          <a:sy n="49" d="100"/>
        </p:scale>
        <p:origin x="2952" y="60"/>
      </p:cViewPr>
      <p:guideLst>
        <p:guide orient="horz" pos="3031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2C5EE22-01A4-5047-9BE2-9D7F4E0582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wrap="square" lIns="95610" tIns="47805" rIns="95610" bIns="478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311AD37-5352-3A42-9828-BB89D8594B0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wrap="square" lIns="95610" tIns="47805" rIns="95610" bIns="478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8A4A9BB1-50C2-2C40-92AB-3D4B20765C9A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C9B0595-D808-944E-9094-A0180291A2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wrap="square" lIns="95610" tIns="47805" rIns="95610" bIns="478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9EBB54B-C376-5F40-BAE1-C57921AE5A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5610" tIns="47805" rIns="95610" bIns="47805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5F90C63E-677E-1641-A6FD-B0DD11DB0BF0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1">
            <a:extLst>
              <a:ext uri="{FF2B5EF4-FFF2-40B4-BE49-F238E27FC236}">
                <a16:creationId xmlns:a16="http://schemas.microsoft.com/office/drawing/2014/main" id="{9C2F36AA-A39A-4C42-902E-73211D4B2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4063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5610" tIns="47805" rIns="95610" bIns="47805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36867" name="AutoShape 2">
            <a:extLst>
              <a:ext uri="{FF2B5EF4-FFF2-40B4-BE49-F238E27FC236}">
                <a16:creationId xmlns:a16="http://schemas.microsoft.com/office/drawing/2014/main" id="{4760C2A9-4AFE-294D-B441-1D2892105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4063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5610" tIns="47805" rIns="95610" bIns="47805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36868" name="AutoShape 3">
            <a:extLst>
              <a:ext uri="{FF2B5EF4-FFF2-40B4-BE49-F238E27FC236}">
                <a16:creationId xmlns:a16="http://schemas.microsoft.com/office/drawing/2014/main" id="{3B44F110-54E1-BE41-95D9-5E250C128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4063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5610" tIns="47805" rIns="95610" bIns="47805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643814E-A65D-0246-B4BE-3B4614897614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82925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5610" tIns="47805" rIns="95610" bIns="47805" numCol="1" anchor="t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tabLst>
                <a:tab pos="0" algn="l"/>
                <a:tab pos="468089" algn="l"/>
                <a:tab pos="937838" algn="l"/>
                <a:tab pos="1407587" algn="l"/>
                <a:tab pos="1877336" algn="l"/>
                <a:tab pos="2347084" algn="l"/>
                <a:tab pos="2816834" algn="l"/>
                <a:tab pos="3286582" algn="l"/>
                <a:tab pos="3756332" algn="l"/>
                <a:tab pos="4226080" algn="l"/>
                <a:tab pos="4695829" algn="l"/>
                <a:tab pos="5165578" algn="l"/>
                <a:tab pos="5635327" algn="l"/>
                <a:tab pos="6105075" algn="l"/>
                <a:tab pos="6574825" algn="l"/>
                <a:tab pos="7044573" algn="l"/>
                <a:tab pos="7514323" algn="l"/>
                <a:tab pos="7984071" algn="l"/>
                <a:tab pos="8453820" algn="l"/>
                <a:tab pos="8923569" algn="l"/>
                <a:tab pos="9393318" algn="l"/>
              </a:tabLst>
              <a:defRPr sz="1300" b="1">
                <a:solidFill>
                  <a:srgbClr val="000000"/>
                </a:solidFill>
                <a:latin typeface="Arial" pitchFamily="34" charset="0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CB4648F-7AE5-784B-B754-8A0E877987DF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062413" y="0"/>
            <a:ext cx="3000375" cy="47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5610" tIns="47805" rIns="95610" bIns="47805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tabLst>
                <a:tab pos="0" algn="l"/>
                <a:tab pos="468089" algn="l"/>
                <a:tab pos="937838" algn="l"/>
                <a:tab pos="1407587" algn="l"/>
                <a:tab pos="1877336" algn="l"/>
                <a:tab pos="2347084" algn="l"/>
                <a:tab pos="2816834" algn="l"/>
                <a:tab pos="3286582" algn="l"/>
                <a:tab pos="3756332" algn="l"/>
                <a:tab pos="4226080" algn="l"/>
                <a:tab pos="4695829" algn="l"/>
                <a:tab pos="5165578" algn="l"/>
                <a:tab pos="5635327" algn="l"/>
                <a:tab pos="6105075" algn="l"/>
                <a:tab pos="6574825" algn="l"/>
                <a:tab pos="7044573" algn="l"/>
                <a:tab pos="7514323" algn="l"/>
                <a:tab pos="7984071" algn="l"/>
                <a:tab pos="8453820" algn="l"/>
                <a:tab pos="8923569" algn="l"/>
                <a:tab pos="9393318" algn="l"/>
              </a:tabLst>
              <a:defRPr sz="1300" b="1">
                <a:solidFill>
                  <a:srgbClr val="000000"/>
                </a:solidFill>
                <a:latin typeface="Arial" pitchFamily="34" charset="0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6871" name="Rectangle 6">
            <a:extLst>
              <a:ext uri="{FF2B5EF4-FFF2-40B4-BE49-F238E27FC236}">
                <a16:creationId xmlns:a16="http://schemas.microsoft.com/office/drawing/2014/main" id="{3694AEA9-07EE-594F-89E7-90F63D3E7552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039813" y="793750"/>
            <a:ext cx="5067300" cy="38020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99221C23-703A-1049-A0A2-694DB3605F64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974725" y="4837113"/>
            <a:ext cx="5195888" cy="4595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5610" tIns="47805" rIns="95610" bIns="47805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 noProof="0"/>
          </a:p>
        </p:txBody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4A6FE195-C574-8141-A84E-7ACA514A4800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9755188"/>
            <a:ext cx="3082925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5610" tIns="47805" rIns="95610" bIns="47805" numCol="1" anchor="b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tabLst>
                <a:tab pos="0" algn="l"/>
                <a:tab pos="468089" algn="l"/>
                <a:tab pos="937838" algn="l"/>
                <a:tab pos="1407587" algn="l"/>
                <a:tab pos="1877336" algn="l"/>
                <a:tab pos="2347084" algn="l"/>
                <a:tab pos="2816834" algn="l"/>
                <a:tab pos="3286582" algn="l"/>
                <a:tab pos="3756332" algn="l"/>
                <a:tab pos="4226080" algn="l"/>
                <a:tab pos="4695829" algn="l"/>
                <a:tab pos="5165578" algn="l"/>
                <a:tab pos="5635327" algn="l"/>
                <a:tab pos="6105075" algn="l"/>
                <a:tab pos="6574825" algn="l"/>
                <a:tab pos="7044573" algn="l"/>
                <a:tab pos="7514323" algn="l"/>
                <a:tab pos="7984071" algn="l"/>
                <a:tab pos="8453820" algn="l"/>
                <a:tab pos="8923569" algn="l"/>
                <a:tab pos="9393318" algn="l"/>
              </a:tabLst>
              <a:defRPr sz="1300" b="1">
                <a:solidFill>
                  <a:srgbClr val="000000"/>
                </a:solidFill>
                <a:latin typeface="Arial" pitchFamily="34" charset="0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081" name="Rectangle 9">
            <a:extLst>
              <a:ext uri="{FF2B5EF4-FFF2-40B4-BE49-F238E27FC236}">
                <a16:creationId xmlns:a16="http://schemas.microsoft.com/office/drawing/2014/main" id="{89F5E717-8676-FE44-8EC8-A17DA6413CC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4062413" y="9755188"/>
            <a:ext cx="3000375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5610" tIns="47805" rIns="95610" bIns="47805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tabLst>
                <a:tab pos="0" algn="l"/>
                <a:tab pos="466725" algn="l"/>
                <a:tab pos="936625" algn="l"/>
                <a:tab pos="1406525" algn="l"/>
                <a:tab pos="1876425" algn="l"/>
                <a:tab pos="2346325" algn="l"/>
                <a:tab pos="2816225" algn="l"/>
                <a:tab pos="3286125" algn="l"/>
                <a:tab pos="3756025" algn="l"/>
                <a:tab pos="4225925" algn="l"/>
                <a:tab pos="4695825" algn="l"/>
                <a:tab pos="5164138" algn="l"/>
                <a:tab pos="5634038" algn="l"/>
                <a:tab pos="6103938" algn="l"/>
                <a:tab pos="6573838" algn="l"/>
                <a:tab pos="7043738" algn="l"/>
                <a:tab pos="7513638" algn="l"/>
                <a:tab pos="7983538" algn="l"/>
                <a:tab pos="8453438" algn="l"/>
                <a:tab pos="8923338" algn="l"/>
                <a:tab pos="9393238" algn="l"/>
              </a:tabLst>
              <a:defRPr sz="13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5CEC771-3E38-1948-BB76-767C3B5CB874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>
            <a:extLst>
              <a:ext uri="{FF2B5EF4-FFF2-40B4-BE49-F238E27FC236}">
                <a16:creationId xmlns:a16="http://schemas.microsoft.com/office/drawing/2014/main" id="{61643BB4-E09D-9E4A-BB67-7599488939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>
            <a:extLst>
              <a:ext uri="{FF2B5EF4-FFF2-40B4-BE49-F238E27FC236}">
                <a16:creationId xmlns:a16="http://schemas.microsoft.com/office/drawing/2014/main" id="{513A631C-6FCA-1B4E-BA61-D27226B211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97048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4B10C-787A-25EE-4D96-43AC47C68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EEB9186E-D657-8F0A-8B27-41D463762D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1D8E5224-C75A-B4A0-CE20-4BC6901785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48070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1410225D-AB5A-F64A-B39D-50F6A4F0A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5277CA09-01E5-C440-BE57-B4BC79C9F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24262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1410225D-AB5A-F64A-B39D-50F6A4F0A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5277CA09-01E5-C440-BE57-B4BC79C9F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11728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1410225D-AB5A-F64A-B39D-50F6A4F0A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5277CA09-01E5-C440-BE57-B4BC79C9F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41465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CEE60293-FB55-7A4D-8579-C0CEB11BB7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6D0579D-429A-2840-85E4-85EAFA53C7FC}" type="slidenum">
              <a:rPr lang="de-DE" altLang="de-DE">
                <a:latin typeface="Arial" panose="020B0604020202020204" pitchFamily="34" charset="0"/>
              </a:rPr>
              <a:pPr/>
              <a:t>15</a:t>
            </a:fld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791B262D-05E2-5D42-BF39-D7DFFAA8E0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1400" y="754063"/>
            <a:ext cx="4822825" cy="3616325"/>
          </a:xfrm>
          <a:solidFill>
            <a:srgbClr val="FFFFFF"/>
          </a:solidFill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A85D4BA9-4AC6-D541-ADE6-E660E5FCC3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025782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>
            <a:extLst>
              <a:ext uri="{FF2B5EF4-FFF2-40B4-BE49-F238E27FC236}">
                <a16:creationId xmlns:a16="http://schemas.microsoft.com/office/drawing/2014/main" id="{61643BB4-E09D-9E4A-BB67-7599488939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>
            <a:extLst>
              <a:ext uri="{FF2B5EF4-FFF2-40B4-BE49-F238E27FC236}">
                <a16:creationId xmlns:a16="http://schemas.microsoft.com/office/drawing/2014/main" id="{513A631C-6FCA-1B4E-BA61-D27226B211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170525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CEE60293-FB55-7A4D-8579-C0CEB11BB7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6D0579D-429A-2840-85E4-85EAFA53C7FC}" type="slidenum">
              <a:rPr lang="de-DE" altLang="de-DE">
                <a:latin typeface="Arial" panose="020B0604020202020204" pitchFamily="34" charset="0"/>
              </a:rPr>
              <a:pPr/>
              <a:t>17</a:t>
            </a:fld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791B262D-05E2-5D42-BF39-D7DFFAA8E0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1400" y="754063"/>
            <a:ext cx="4822825" cy="3616325"/>
          </a:xfrm>
          <a:solidFill>
            <a:srgbClr val="FFFFFF"/>
          </a:solidFill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A85D4BA9-4AC6-D541-ADE6-E660E5FCC3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04231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CEE60293-FB55-7A4D-8579-C0CEB11BB7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6D0579D-429A-2840-85E4-85EAFA53C7FC}" type="slidenum">
              <a:rPr lang="de-DE" altLang="de-DE">
                <a:latin typeface="Arial" panose="020B0604020202020204" pitchFamily="34" charset="0"/>
              </a:rPr>
              <a:pPr/>
              <a:t>18</a:t>
            </a:fld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791B262D-05E2-5D42-BF39-D7DFFAA8E0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1400" y="754063"/>
            <a:ext cx="4822825" cy="3616325"/>
          </a:xfrm>
          <a:solidFill>
            <a:srgbClr val="FFFFFF"/>
          </a:solidFill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A85D4BA9-4AC6-D541-ADE6-E660E5FCC3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386622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CEE60293-FB55-7A4D-8579-C0CEB11BB7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6D0579D-429A-2840-85E4-85EAFA53C7FC}" type="slidenum">
              <a:rPr lang="de-DE" altLang="de-DE">
                <a:latin typeface="Arial" panose="020B0604020202020204" pitchFamily="34" charset="0"/>
              </a:rPr>
              <a:pPr/>
              <a:t>20</a:t>
            </a:fld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791B262D-05E2-5D42-BF39-D7DFFAA8E0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1400" y="754063"/>
            <a:ext cx="4822825" cy="3616325"/>
          </a:xfrm>
          <a:solidFill>
            <a:srgbClr val="FFFFFF"/>
          </a:solidFill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A85D4BA9-4AC6-D541-ADE6-E660E5FCC3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30457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1410225D-AB5A-F64A-B39D-50F6A4F0A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5277CA09-01E5-C440-BE57-B4BC79C9F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1654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1410225D-AB5A-F64A-B39D-50F6A4F0A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5277CA09-01E5-C440-BE57-B4BC79C9F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770946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FA460-E48E-68DB-0FE4-EF35F719C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>
            <a:extLst>
              <a:ext uri="{FF2B5EF4-FFF2-40B4-BE49-F238E27FC236}">
                <a16:creationId xmlns:a16="http://schemas.microsoft.com/office/drawing/2014/main" id="{C04CCB07-6026-5E75-D673-7A69F288C7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>
            <a:extLst>
              <a:ext uri="{FF2B5EF4-FFF2-40B4-BE49-F238E27FC236}">
                <a16:creationId xmlns:a16="http://schemas.microsoft.com/office/drawing/2014/main" id="{1ECCB599-B6A0-AA76-C7FA-687C37E44F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37637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34BFD-7CFD-D292-0FC4-080E23470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835CD75D-1D47-483B-EFCB-F80C36BD41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1A39D657-71F1-6151-7162-0A85F6CE1E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014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86BD90C-ADC6-4A4A-8127-A2BD2412F1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7B337D-21B3-1A4B-91F2-3B4AA5CECA9B}" type="slidenum">
              <a:rPr lang="de-DE" altLang="de-DE"/>
              <a:pPr/>
              <a:t>5</a:t>
            </a:fld>
            <a:endParaRPr lang="de-DE" altLang="de-DE"/>
          </a:p>
        </p:txBody>
      </p:sp>
      <p:sp>
        <p:nvSpPr>
          <p:cNvPr id="3520514" name="Rectangle 2">
            <a:extLst>
              <a:ext uri="{FF2B5EF4-FFF2-40B4-BE49-F238E27FC236}">
                <a16:creationId xmlns:a16="http://schemas.microsoft.com/office/drawing/2014/main" id="{C25294BA-BA3E-A041-9C37-A84D2E0464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0515" name="Rectangle 3">
            <a:extLst>
              <a:ext uri="{FF2B5EF4-FFF2-40B4-BE49-F238E27FC236}">
                <a16:creationId xmlns:a16="http://schemas.microsoft.com/office/drawing/2014/main" id="{CC0AD300-BCDC-704E-A61E-92E157CE1F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98298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A22AC2C-58BD-A44B-A6A9-FE3F6D2979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0F439B-99D3-664C-931A-6A1EA7D20A0A}" type="slidenum">
              <a:rPr lang="de-DE" altLang="de-DE"/>
              <a:pPr/>
              <a:t>6</a:t>
            </a:fld>
            <a:endParaRPr lang="de-DE" altLang="de-DE"/>
          </a:p>
        </p:txBody>
      </p:sp>
      <p:sp>
        <p:nvSpPr>
          <p:cNvPr id="3520514" name="Rectangle 2">
            <a:extLst>
              <a:ext uri="{FF2B5EF4-FFF2-40B4-BE49-F238E27FC236}">
                <a16:creationId xmlns:a16="http://schemas.microsoft.com/office/drawing/2014/main" id="{AADC575D-6D10-7748-95FA-66132320A0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0515" name="Rectangle 3">
            <a:extLst>
              <a:ext uri="{FF2B5EF4-FFF2-40B4-BE49-F238E27FC236}">
                <a16:creationId xmlns:a16="http://schemas.microsoft.com/office/drawing/2014/main" id="{6319B6E5-DFD0-DA40-A751-4116B2474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A22AC2C-58BD-A44B-A6A9-FE3F6D2979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0F439B-99D3-664C-931A-6A1EA7D20A0A}" type="slidenum">
              <a:rPr lang="de-DE" altLang="de-DE"/>
              <a:pPr/>
              <a:t>7</a:t>
            </a:fld>
            <a:endParaRPr lang="de-DE" altLang="de-DE"/>
          </a:p>
        </p:txBody>
      </p:sp>
      <p:sp>
        <p:nvSpPr>
          <p:cNvPr id="3520514" name="Rectangle 2">
            <a:extLst>
              <a:ext uri="{FF2B5EF4-FFF2-40B4-BE49-F238E27FC236}">
                <a16:creationId xmlns:a16="http://schemas.microsoft.com/office/drawing/2014/main" id="{AADC575D-6D10-7748-95FA-66132320A0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0515" name="Rectangle 3">
            <a:extLst>
              <a:ext uri="{FF2B5EF4-FFF2-40B4-BE49-F238E27FC236}">
                <a16:creationId xmlns:a16="http://schemas.microsoft.com/office/drawing/2014/main" id="{6319B6E5-DFD0-DA40-A751-4116B2474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07216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A22AC2C-58BD-A44B-A6A9-FE3F6D2979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0F439B-99D3-664C-931A-6A1EA7D20A0A}" type="slidenum">
              <a:rPr lang="de-DE" altLang="de-DE"/>
              <a:pPr/>
              <a:t>8</a:t>
            </a:fld>
            <a:endParaRPr lang="de-DE" altLang="de-DE"/>
          </a:p>
        </p:txBody>
      </p:sp>
      <p:sp>
        <p:nvSpPr>
          <p:cNvPr id="3520514" name="Rectangle 2">
            <a:extLst>
              <a:ext uri="{FF2B5EF4-FFF2-40B4-BE49-F238E27FC236}">
                <a16:creationId xmlns:a16="http://schemas.microsoft.com/office/drawing/2014/main" id="{AADC575D-6D10-7748-95FA-66132320A0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0515" name="Rectangle 3">
            <a:extLst>
              <a:ext uri="{FF2B5EF4-FFF2-40B4-BE49-F238E27FC236}">
                <a16:creationId xmlns:a16="http://schemas.microsoft.com/office/drawing/2014/main" id="{6319B6E5-DFD0-DA40-A751-4116B2474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67463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>
            <a:extLst>
              <a:ext uri="{FF2B5EF4-FFF2-40B4-BE49-F238E27FC236}">
                <a16:creationId xmlns:a16="http://schemas.microsoft.com/office/drawing/2014/main" id="{61643BB4-E09D-9E4A-BB67-7599488939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>
            <a:extLst>
              <a:ext uri="{FF2B5EF4-FFF2-40B4-BE49-F238E27FC236}">
                <a16:creationId xmlns:a16="http://schemas.microsoft.com/office/drawing/2014/main" id="{513A631C-6FCA-1B4E-BA61-D27226B211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17930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>
            <a:extLst>
              <a:ext uri="{FF2B5EF4-FFF2-40B4-BE49-F238E27FC236}">
                <a16:creationId xmlns:a16="http://schemas.microsoft.com/office/drawing/2014/main" id="{1410225D-AB5A-F64A-B39D-50F6A4F0A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9813" y="793750"/>
            <a:ext cx="5076825" cy="3806825"/>
          </a:xfrm>
          <a:ln/>
        </p:spPr>
      </p:sp>
      <p:sp>
        <p:nvSpPr>
          <p:cNvPr id="177154" name="Rectangle 3">
            <a:extLst>
              <a:ext uri="{FF2B5EF4-FFF2-40B4-BE49-F238E27FC236}">
                <a16:creationId xmlns:a16="http://schemas.microsoft.com/office/drawing/2014/main" id="{5277CA09-01E5-C440-BE57-B4BC79C9F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48149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image" Target="http://www.loq.de/pics/figur/kontakt.gif" TargetMode="Externa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3.bin"/><Relationship Id="rId4" Type="http://schemas.openxmlformats.org/officeDocument/2006/relationships/image" Target="http://www.loq.de/pics/figur/kontakt.gif" TargetMode="Externa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3.bin"/><Relationship Id="rId4" Type="http://schemas.openxmlformats.org/officeDocument/2006/relationships/image" Target="http://www.loq.de/pics/figur/kontakt.gif" TargetMode="Externa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4.bin"/><Relationship Id="rId4" Type="http://schemas.openxmlformats.org/officeDocument/2006/relationships/image" Target="http://www.loq.de/pics/figur/kontakt.gif" TargetMode="Externa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4.bin"/><Relationship Id="rId4" Type="http://schemas.openxmlformats.org/officeDocument/2006/relationships/image" Target="http://www.loq.de/pics/figur/kontakt.gif" TargetMode="Externa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http://www.loq.de/pics/figur/kontakt.gif" TargetMode="External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jpe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4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5.bin"/><Relationship Id="rId4" Type="http://schemas.openxmlformats.org/officeDocument/2006/relationships/image" Target="http://www.loq.de/pics/figur/kontakt.gif" TargetMode="Externa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6.bin"/><Relationship Id="rId4" Type="http://schemas.openxmlformats.org/officeDocument/2006/relationships/image" Target="http://www.loq.de/pics/figur/kontakt.gif" TargetMode="Externa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6.bin"/><Relationship Id="rId4" Type="http://schemas.openxmlformats.org/officeDocument/2006/relationships/image" Target="http://www.loq.de/pics/figur/kontakt.gif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7.bin"/><Relationship Id="rId4" Type="http://schemas.openxmlformats.org/officeDocument/2006/relationships/image" Target="http://www.loq.de/pics/figur/kontakt.gif" TargetMode="Externa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7.bin"/><Relationship Id="rId4" Type="http://schemas.openxmlformats.org/officeDocument/2006/relationships/image" Target="http://www.loq.de/pics/figur/kontakt.gif" TargetMode="Externa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.bin"/><Relationship Id="rId4" Type="http://schemas.openxmlformats.org/officeDocument/2006/relationships/image" Target="http://www.loq.de/pics/figur/kontakt.gif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1">
            <a:extLst>
              <a:ext uri="{FF2B5EF4-FFF2-40B4-BE49-F238E27FC236}">
                <a16:creationId xmlns:a16="http://schemas.microsoft.com/office/drawing/2014/main" id="{6AD7FB35-92C4-4626-AD70-39DA61CF8ACC}"/>
              </a:ext>
            </a:extLst>
          </p:cNvPr>
          <p:cNvSpPr/>
          <p:nvPr userDrawn="1"/>
        </p:nvSpPr>
        <p:spPr>
          <a:xfrm>
            <a:off x="0" y="5928319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26403">
            <a:solidFill>
              <a:srgbClr val="131413"/>
            </a:solidFill>
          </a:ln>
        </p:spPr>
        <p:txBody>
          <a:bodyPr wrap="square" lIns="0" tIns="0" rIns="0" bIns="0" rtlCol="0"/>
          <a:lstStyle/>
          <a:p>
            <a:endParaRPr sz="2393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C7535BB-45A1-4C1B-A563-9A38B3AD69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64433"/>
            <a:ext cx="1552792" cy="1130493"/>
          </a:xfrm>
          <a:prstGeom prst="rect">
            <a:avLst/>
          </a:prstGeom>
        </p:spPr>
      </p:pic>
      <p:sp>
        <p:nvSpPr>
          <p:cNvPr id="15" name="object 21">
            <a:extLst>
              <a:ext uri="{FF2B5EF4-FFF2-40B4-BE49-F238E27FC236}">
                <a16:creationId xmlns:a16="http://schemas.microsoft.com/office/drawing/2014/main" id="{39AEB5E8-59E9-4274-AF4E-5E918D3C6A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3299" y="2590807"/>
            <a:ext cx="3464560" cy="895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64">
              <a:lnSpc>
                <a:spcPts val="3341"/>
              </a:lnSpc>
              <a:spcBef>
                <a:spcPts val="100"/>
              </a:spcBef>
              <a:defRPr/>
            </a:lvl1pPr>
          </a:lstStyle>
          <a:p>
            <a:pPr marL="12700">
              <a:lnSpc>
                <a:spcPts val="3350"/>
              </a:lnSpc>
              <a:spcBef>
                <a:spcPts val="100"/>
              </a:spcBef>
            </a:pPr>
            <a:r>
              <a:rPr sz="2992" dirty="0">
                <a:solidFill>
                  <a:srgbClr val="131413"/>
                </a:solidFill>
              </a:rPr>
              <a:t>Headline,</a:t>
            </a:r>
            <a:endParaRPr sz="2992" dirty="0"/>
          </a:p>
          <a:p>
            <a:pPr marL="12700">
              <a:lnSpc>
                <a:spcPts val="3350"/>
              </a:lnSpc>
            </a:pPr>
            <a:r>
              <a:rPr sz="2992" b="0" spc="-10" dirty="0">
                <a:solidFill>
                  <a:srgbClr val="131413"/>
                </a:solidFill>
                <a:latin typeface="Aller Light"/>
                <a:cs typeface="Aller Light"/>
              </a:rPr>
              <a:t>gern </a:t>
            </a:r>
            <a:r>
              <a:rPr sz="2992" b="0" dirty="0">
                <a:solidFill>
                  <a:srgbClr val="131413"/>
                </a:solidFill>
                <a:latin typeface="Aller Light"/>
                <a:cs typeface="Aller Light"/>
              </a:rPr>
              <a:t>auch</a:t>
            </a:r>
            <a:r>
              <a:rPr sz="2992" b="0" spc="-45" dirty="0">
                <a:solidFill>
                  <a:srgbClr val="131413"/>
                </a:solidFill>
                <a:latin typeface="Aller Light"/>
                <a:cs typeface="Aller Light"/>
              </a:rPr>
              <a:t> </a:t>
            </a:r>
            <a:r>
              <a:rPr sz="2992" b="0" spc="-15" dirty="0">
                <a:solidFill>
                  <a:srgbClr val="131413"/>
                </a:solidFill>
                <a:latin typeface="Aller Light"/>
                <a:cs typeface="Aller Light"/>
              </a:rPr>
              <a:t>zweizeilig</a:t>
            </a:r>
            <a:endParaRPr sz="2992" dirty="0">
              <a:latin typeface="Aller Light"/>
              <a:cs typeface="Aller Light"/>
            </a:endParaRPr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6D25E95F-9918-42C0-BFBA-53E4435947F6}"/>
              </a:ext>
            </a:extLst>
          </p:cNvPr>
          <p:cNvSpPr/>
          <p:nvPr userDrawn="1"/>
        </p:nvSpPr>
        <p:spPr>
          <a:xfrm>
            <a:off x="0" y="3348312"/>
            <a:ext cx="359410" cy="564851"/>
          </a:xfrm>
          <a:custGeom>
            <a:avLst/>
            <a:gdLst/>
            <a:ahLst/>
            <a:cxnLst/>
            <a:rect l="l" t="t" r="r" b="b"/>
            <a:pathLst>
              <a:path w="359410" h="566420">
                <a:moveTo>
                  <a:pt x="0" y="0"/>
                </a:moveTo>
                <a:lnTo>
                  <a:pt x="0" y="206743"/>
                </a:lnTo>
                <a:lnTo>
                  <a:pt x="260959" y="565924"/>
                </a:lnTo>
                <a:lnTo>
                  <a:pt x="359270" y="494499"/>
                </a:lnTo>
                <a:lnTo>
                  <a:pt x="0" y="0"/>
                </a:lnTo>
                <a:close/>
              </a:path>
            </a:pathLst>
          </a:custGeom>
          <a:solidFill>
            <a:srgbClr val="00807D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18" name="object 7">
            <a:extLst>
              <a:ext uri="{FF2B5EF4-FFF2-40B4-BE49-F238E27FC236}">
                <a16:creationId xmlns:a16="http://schemas.microsoft.com/office/drawing/2014/main" id="{21C12369-1204-4BD3-99A1-8F760361B642}"/>
              </a:ext>
            </a:extLst>
          </p:cNvPr>
          <p:cNvSpPr/>
          <p:nvPr userDrawn="1"/>
        </p:nvSpPr>
        <p:spPr>
          <a:xfrm>
            <a:off x="3396355" y="619964"/>
            <a:ext cx="420370" cy="607278"/>
          </a:xfrm>
          <a:custGeom>
            <a:avLst/>
            <a:gdLst/>
            <a:ahLst/>
            <a:cxnLst/>
            <a:rect l="l" t="t" r="r" b="b"/>
            <a:pathLst>
              <a:path w="420370" h="608965">
                <a:moveTo>
                  <a:pt x="84797" y="0"/>
                </a:moveTo>
                <a:lnTo>
                  <a:pt x="0" y="50952"/>
                </a:lnTo>
                <a:lnTo>
                  <a:pt x="335102" y="608660"/>
                </a:lnTo>
                <a:lnTo>
                  <a:pt x="419900" y="557707"/>
                </a:lnTo>
                <a:lnTo>
                  <a:pt x="84797" y="0"/>
                </a:lnTo>
                <a:close/>
              </a:path>
            </a:pathLst>
          </a:custGeom>
          <a:solidFill>
            <a:srgbClr val="00807D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19" name="object 3">
            <a:extLst>
              <a:ext uri="{FF2B5EF4-FFF2-40B4-BE49-F238E27FC236}">
                <a16:creationId xmlns:a16="http://schemas.microsoft.com/office/drawing/2014/main" id="{A0A9F45C-B5A1-41C2-8D35-74F2642240AD}"/>
              </a:ext>
            </a:extLst>
          </p:cNvPr>
          <p:cNvSpPr/>
          <p:nvPr userDrawn="1"/>
        </p:nvSpPr>
        <p:spPr>
          <a:xfrm>
            <a:off x="4945754" y="221001"/>
            <a:ext cx="1807210" cy="2042835"/>
          </a:xfrm>
          <a:custGeom>
            <a:avLst/>
            <a:gdLst/>
            <a:ahLst/>
            <a:cxnLst/>
            <a:rect l="l" t="t" r="r" b="b"/>
            <a:pathLst>
              <a:path w="1807209" h="2048510">
                <a:moveTo>
                  <a:pt x="1508925" y="0"/>
                </a:moveTo>
                <a:lnTo>
                  <a:pt x="0" y="1798256"/>
                </a:lnTo>
                <a:lnTo>
                  <a:pt x="297700" y="2048065"/>
                </a:lnTo>
                <a:lnTo>
                  <a:pt x="1806625" y="249796"/>
                </a:lnTo>
                <a:lnTo>
                  <a:pt x="1508925" y="0"/>
                </a:lnTo>
                <a:close/>
              </a:path>
            </a:pathLst>
          </a:custGeom>
          <a:solidFill>
            <a:srgbClr val="FDC026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B48944DB-7E82-4A92-A812-EC490CA2BBA2}"/>
              </a:ext>
            </a:extLst>
          </p:cNvPr>
          <p:cNvSpPr/>
          <p:nvPr userDrawn="1"/>
        </p:nvSpPr>
        <p:spPr>
          <a:xfrm rot="20520658">
            <a:off x="5464679" y="119018"/>
            <a:ext cx="335280" cy="1341838"/>
          </a:xfrm>
          <a:custGeom>
            <a:avLst/>
            <a:gdLst/>
            <a:ahLst/>
            <a:cxnLst/>
            <a:rect l="l" t="t" r="r" b="b"/>
            <a:pathLst>
              <a:path w="335279" h="1345564">
                <a:moveTo>
                  <a:pt x="195427" y="0"/>
                </a:moveTo>
                <a:lnTo>
                  <a:pt x="0" y="20535"/>
                </a:lnTo>
                <a:lnTo>
                  <a:pt x="139230" y="1345247"/>
                </a:lnTo>
                <a:lnTo>
                  <a:pt x="334657" y="1324698"/>
                </a:lnTo>
                <a:lnTo>
                  <a:pt x="195427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21" name="object 6">
            <a:extLst>
              <a:ext uri="{FF2B5EF4-FFF2-40B4-BE49-F238E27FC236}">
                <a16:creationId xmlns:a16="http://schemas.microsoft.com/office/drawing/2014/main" id="{5B2A534A-98F5-4A90-B803-6A24896CA6B7}"/>
              </a:ext>
            </a:extLst>
          </p:cNvPr>
          <p:cNvSpPr/>
          <p:nvPr userDrawn="1"/>
        </p:nvSpPr>
        <p:spPr>
          <a:xfrm>
            <a:off x="5109474" y="5404712"/>
            <a:ext cx="657225" cy="231766"/>
          </a:xfrm>
          <a:custGeom>
            <a:avLst/>
            <a:gdLst/>
            <a:ahLst/>
            <a:cxnLst/>
            <a:rect l="l" t="t" r="r" b="b"/>
            <a:pathLst>
              <a:path w="657225" h="232410">
                <a:moveTo>
                  <a:pt x="636422" y="0"/>
                </a:moveTo>
                <a:lnTo>
                  <a:pt x="0" y="135280"/>
                </a:lnTo>
                <a:lnTo>
                  <a:pt x="20574" y="232041"/>
                </a:lnTo>
                <a:lnTo>
                  <a:pt x="656996" y="96761"/>
                </a:lnTo>
                <a:lnTo>
                  <a:pt x="636422" y="0"/>
                </a:lnTo>
                <a:close/>
              </a:path>
            </a:pathLst>
          </a:custGeom>
          <a:solidFill>
            <a:srgbClr val="FDC026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6BA4A836-39EB-4042-A814-E37142A946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36635"/>
            <a:ext cx="9144000" cy="82118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0838FCA-7D8E-4CD1-BB7B-94A0632C32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0417" y="0"/>
            <a:ext cx="3226939" cy="592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34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FB10E19-520C-234E-8407-D9B0E64951BB}"/>
              </a:ext>
            </a:extLst>
          </p:cNvPr>
          <p:cNvSpPr/>
          <p:nvPr userDrawn="1"/>
        </p:nvSpPr>
        <p:spPr>
          <a:xfrm>
            <a:off x="0" y="0"/>
            <a:ext cx="9144000" cy="15478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250031"/>
            <a:ext cx="7886700" cy="1047650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 marL="268288" indent="-268288">
              <a:defRPr lang="de-DE" sz="1800" kern="1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e-DE" dirty="0"/>
              <a:t>Formatvorlagen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67189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FB10E19-520C-234E-8407-D9B0E64951BB}"/>
              </a:ext>
            </a:extLst>
          </p:cNvPr>
          <p:cNvSpPr/>
          <p:nvPr userDrawn="1"/>
        </p:nvSpPr>
        <p:spPr>
          <a:xfrm>
            <a:off x="0" y="0"/>
            <a:ext cx="9144000" cy="15478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250031"/>
            <a:ext cx="7886700" cy="1047650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 marL="268288" indent="-268288">
              <a:defRPr lang="de-DE" sz="1800" kern="1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e-DE" dirty="0"/>
              <a:t>Formatvorlagen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141712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1C4C60AA-3C98-1A4F-BFD2-273F7FC2535B}"/>
              </a:ext>
            </a:extLst>
          </p:cNvPr>
          <p:cNvSpPr/>
          <p:nvPr userDrawn="1"/>
        </p:nvSpPr>
        <p:spPr>
          <a:xfrm>
            <a:off x="0" y="0"/>
            <a:ext cx="9144000" cy="15478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Grafik 7">
            <a:extLst>
              <a:ext uri="{FF2B5EF4-FFF2-40B4-BE49-F238E27FC236}">
                <a16:creationId xmlns:a16="http://schemas.microsoft.com/office/drawing/2014/main" id="{81F6F90C-27ED-0544-8E72-D2E31644ED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1547813"/>
            <a:ext cx="1928812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8">
            <a:extLst>
              <a:ext uri="{FF2B5EF4-FFF2-40B4-BE49-F238E27FC236}">
                <a16:creationId xmlns:a16="http://schemas.microsoft.com/office/drawing/2014/main" id="{D45392C9-FC4B-3841-A3E1-FDFF2FD00FD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2636838"/>
            <a:ext cx="20081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9">
            <a:extLst>
              <a:ext uri="{FF2B5EF4-FFF2-40B4-BE49-F238E27FC236}">
                <a16:creationId xmlns:a16="http://schemas.microsoft.com/office/drawing/2014/main" id="{F97395FA-3787-2B4D-AE51-66BF781F25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0988" y="3511550"/>
            <a:ext cx="23971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10">
            <a:extLst>
              <a:ext uri="{FF2B5EF4-FFF2-40B4-BE49-F238E27FC236}">
                <a16:creationId xmlns:a16="http://schemas.microsoft.com/office/drawing/2014/main" id="{59057705-7FC8-7A4C-A528-957CD92A1CC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286000" y="3013075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e-DE" altLang="de-DE"/>
              <a:t>https://www.suchtpraevention-schule.com/ueber-uns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250031"/>
            <a:ext cx="7886700" cy="1047650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67338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EFF9FEAE-3ACD-2B4F-B25D-32983D070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D3D5875C-63D9-8044-8180-08C4DEEA1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972867BF-5F9F-FD49-81FB-88C37DE47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BD053-C7DF-064F-B499-169FE746373C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37741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D79F2367-55E9-7547-A86F-D43D53DBDDF2}"/>
              </a:ext>
            </a:extLst>
          </p:cNvPr>
          <p:cNvSpPr/>
          <p:nvPr userDrawn="1"/>
        </p:nvSpPr>
        <p:spPr>
          <a:xfrm>
            <a:off x="0" y="2133600"/>
            <a:ext cx="9144000" cy="2808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 sz="280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2924944"/>
            <a:ext cx="7886700" cy="1047650"/>
          </a:xfrm>
        </p:spPr>
        <p:txBody>
          <a:bodyPr>
            <a:noAutofit/>
          </a:bodyPr>
          <a:lstStyle>
            <a:lvl1pPr algn="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40020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58A53AF-F80A-F646-B53A-69C430428C5B}"/>
              </a:ext>
            </a:extLst>
          </p:cNvPr>
          <p:cNvSpPr/>
          <p:nvPr userDrawn="1"/>
        </p:nvSpPr>
        <p:spPr>
          <a:xfrm>
            <a:off x="0" y="0"/>
            <a:ext cx="9144000" cy="4048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7E42902-A20A-D844-BF63-EBA9875CDCE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286000" y="3013075"/>
            <a:ext cx="4572000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95250"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1pPr>
            <a:lvl2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2pPr>
            <a:lvl3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3pPr>
            <a:lvl4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4pPr>
            <a:lvl5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9pPr>
          </a:lstStyle>
          <a:p>
            <a:pPr>
              <a:spcAft>
                <a:spcPts val="788"/>
              </a:spcAft>
              <a:defRPr/>
            </a:pPr>
            <a:r>
              <a:rPr lang="de-DE" altLang="de-DE"/>
              <a:t>unter dem Dach des Diakonischen Werkes</a:t>
            </a:r>
          </a:p>
        </p:txBody>
      </p:sp>
    </p:spTree>
    <p:extLst>
      <p:ext uri="{BB962C8B-B14F-4D97-AF65-F5344CB8AC3E}">
        <p14:creationId xmlns:p14="http://schemas.microsoft.com/office/powerpoint/2010/main" val="2456527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7747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6B7950D1-6C34-9741-9CAB-7859D50713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9A1C9193-8323-DC4B-9C88-953A6FABB3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2C038B2-3A85-674A-A319-B58AD55E42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F2C46-A1B5-474B-B638-952CA032947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22049989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>
            <a:extLst>
              <a:ext uri="{FF2B5EF4-FFF2-40B4-BE49-F238E27FC236}">
                <a16:creationId xmlns:a16="http://schemas.microsoft.com/office/drawing/2014/main" id="{3D40E848-0852-F84C-8D80-1B745A6A66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7375" y="366713"/>
            <a:ext cx="22018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>
            <a:extLst>
              <a:ext uri="{FF2B5EF4-FFF2-40B4-BE49-F238E27FC236}">
                <a16:creationId xmlns:a16="http://schemas.microsoft.com/office/drawing/2014/main" id="{FCC1711D-92CB-AF44-AAD4-9DAC29189587}"/>
              </a:ext>
            </a:extLst>
          </p:cNvPr>
          <p:cNvCxnSpPr/>
          <p:nvPr userDrawn="1"/>
        </p:nvCxnSpPr>
        <p:spPr>
          <a:xfrm>
            <a:off x="457200" y="981075"/>
            <a:ext cx="745172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>
            <a:extLst>
              <a:ext uri="{FF2B5EF4-FFF2-40B4-BE49-F238E27FC236}">
                <a16:creationId xmlns:a16="http://schemas.microsoft.com/office/drawing/2014/main" id="{A4523E5C-5F89-DC44-AA61-09DC66B48999}"/>
              </a:ext>
            </a:extLst>
          </p:cNvPr>
          <p:cNvSpPr/>
          <p:nvPr userDrawn="1"/>
        </p:nvSpPr>
        <p:spPr>
          <a:xfrm>
            <a:off x="0" y="6453188"/>
            <a:ext cx="9144000" cy="43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" name="Fußzeilenplatzhalter 2">
            <a:extLst>
              <a:ext uri="{FF2B5EF4-FFF2-40B4-BE49-F238E27FC236}">
                <a16:creationId xmlns:a16="http://schemas.microsoft.com/office/drawing/2014/main" id="{1CDE1FBA-335D-504B-9006-949D9F83DC03}"/>
              </a:ext>
            </a:extLst>
          </p:cNvPr>
          <p:cNvSpPr txBox="1">
            <a:spLocks/>
          </p:cNvSpPr>
          <p:nvPr userDrawn="1"/>
        </p:nvSpPr>
        <p:spPr>
          <a:xfrm>
            <a:off x="3000375" y="6480175"/>
            <a:ext cx="2895600" cy="36512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/>
              <a:t>© IFT - Gesundheitsförderung</a:t>
            </a:r>
            <a:endParaRPr lang="de-DE" dirty="0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7DC9271B-AD6A-2547-AD10-AFD5574BA49F}"/>
              </a:ext>
            </a:extLst>
          </p:cNvPr>
          <p:cNvSpPr txBox="1">
            <a:spLocks/>
          </p:cNvSpPr>
          <p:nvPr userDrawn="1"/>
        </p:nvSpPr>
        <p:spPr>
          <a:xfrm>
            <a:off x="468313" y="1439863"/>
            <a:ext cx="8218487" cy="3224212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54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Aft>
                <a:spcPts val="0"/>
              </a:spcAft>
              <a:buClr>
                <a:srgbClr val="F49000"/>
              </a:buClr>
              <a:buFont typeface="Arial" panose="020B0604020202020204" pitchFamily="34" charset="0"/>
              <a:buChar char="•"/>
              <a:tabLst>
                <a:tab pos="2130425" algn="l"/>
              </a:tabLst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auto">
              <a:spcAft>
                <a:spcPts val="0"/>
              </a:spcAft>
              <a:buClr>
                <a:srgbClr val="F49000"/>
              </a:buClr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Clr>
                <a:srgbClr val="F49000"/>
              </a:buClr>
              <a:defRPr/>
            </a:pPr>
            <a:endParaRPr lang="de-DE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Clr>
                <a:srgbClr val="F49000"/>
              </a:buClr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fontAlgn="auto">
              <a:spcAft>
                <a:spcPts val="0"/>
              </a:spcAft>
              <a:buClr>
                <a:srgbClr val="F49000"/>
              </a:buClr>
              <a:buFont typeface="Arial" panose="020B0604020202020204" pitchFamily="34" charset="0"/>
              <a:buChar char="•"/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fontAlgn="auto">
              <a:spcAft>
                <a:spcPts val="0"/>
              </a:spcAft>
              <a:buClr>
                <a:srgbClr val="F49000"/>
              </a:buClr>
              <a:buFont typeface="Arial" panose="020B0604020202020204" pitchFamily="34" charset="0"/>
              <a:buChar char="•"/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fontAlgn="auto">
              <a:spcAft>
                <a:spcPts val="0"/>
              </a:spcAft>
              <a:buClr>
                <a:srgbClr val="F49000"/>
              </a:buClr>
              <a:buFont typeface="Arial" panose="020B0604020202020204" pitchFamily="34" charset="0"/>
              <a:buChar char="•"/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fontAlgn="auto">
              <a:spcAft>
                <a:spcPts val="0"/>
              </a:spcAft>
              <a:buClr>
                <a:srgbClr val="F49000"/>
              </a:buClr>
              <a:buFont typeface="Arial" panose="020B0604020202020204" pitchFamily="34" charset="0"/>
              <a:buChar char="•"/>
              <a:defRPr/>
            </a:pPr>
            <a:endParaRPr lang="de-DE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7331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D9014E-F74E-B24C-AF42-F37FEF7A1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40A9311-E051-B044-BB95-A38E1EC04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70C61FD-208B-704F-AD65-8863ED89E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alt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7D30FC1-0531-574A-9DFF-B733DB8A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285C3B-B263-2746-8508-1BBD372922F6}" type="slidenum">
              <a:rPr lang="de-DE" altLang="de-DE" smtClean="0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8385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4">
            <a:extLst>
              <a:ext uri="{FF2B5EF4-FFF2-40B4-BE49-F238E27FC236}">
                <a16:creationId xmlns:a16="http://schemas.microsoft.com/office/drawing/2014/main" id="{E155F025-7681-44EB-BE6A-61376D476F01}"/>
              </a:ext>
            </a:extLst>
          </p:cNvPr>
          <p:cNvSpPr/>
          <p:nvPr userDrawn="1"/>
        </p:nvSpPr>
        <p:spPr>
          <a:xfrm>
            <a:off x="0" y="5915154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26403">
            <a:solidFill>
              <a:srgbClr val="131413"/>
            </a:solidFill>
          </a:ln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D4109327-8ABF-4654-B986-01069B1F32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4301" y="1136167"/>
            <a:ext cx="2891155" cy="76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64">
              <a:lnSpc>
                <a:spcPts val="2842"/>
              </a:lnSpc>
              <a:spcBef>
                <a:spcPts val="100"/>
              </a:spcBef>
              <a:defRPr/>
            </a:lvl1pPr>
          </a:lstStyle>
          <a:p>
            <a:pPr marL="12700">
              <a:lnSpc>
                <a:spcPts val="2850"/>
              </a:lnSpc>
              <a:spcBef>
                <a:spcPts val="100"/>
              </a:spcBef>
            </a:pPr>
            <a:r>
              <a:rPr sz="2493" dirty="0"/>
              <a:t>Headline,</a:t>
            </a:r>
          </a:p>
          <a:p>
            <a:pPr marL="12700">
              <a:lnSpc>
                <a:spcPts val="2850"/>
              </a:lnSpc>
            </a:pPr>
            <a:r>
              <a:rPr sz="2493" b="0" spc="-10" dirty="0">
                <a:latin typeface="Aller Light"/>
                <a:cs typeface="Aller Light"/>
              </a:rPr>
              <a:t>gern </a:t>
            </a:r>
            <a:r>
              <a:rPr sz="2493" b="0" dirty="0">
                <a:latin typeface="Aller Light"/>
                <a:cs typeface="Aller Light"/>
              </a:rPr>
              <a:t>auch</a:t>
            </a:r>
            <a:r>
              <a:rPr sz="2493" b="0" spc="-65" dirty="0">
                <a:latin typeface="Aller Light"/>
                <a:cs typeface="Aller Light"/>
              </a:rPr>
              <a:t> </a:t>
            </a:r>
            <a:r>
              <a:rPr sz="2493" b="0" spc="-10" dirty="0">
                <a:latin typeface="Aller Light"/>
                <a:cs typeface="Aller Light"/>
              </a:rPr>
              <a:t>zweizeilig</a:t>
            </a:r>
            <a:endParaRPr sz="2493" dirty="0">
              <a:latin typeface="Aller Light"/>
              <a:cs typeface="Aller Light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D267DB0-FF35-55C2-8FAE-3301812F67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1520" y="6093296"/>
            <a:ext cx="7126842" cy="56088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E68344D-20B6-3292-F1D3-45FBC363BE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1168" y="5995751"/>
            <a:ext cx="1005927" cy="19508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E488DDC-848F-CEFB-DF30-13B7907991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11168" y="6349351"/>
            <a:ext cx="865707" cy="30482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406DAFC-A3D7-9622-F90E-6A19F2C2894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91716" y="6215227"/>
            <a:ext cx="6097" cy="43895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41AB5D1-BE8D-24D4-A9AB-C4B0315AA6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0312" y="548680"/>
            <a:ext cx="1536325" cy="48162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E175F1E-96E2-EFB0-FAE7-039C517F44C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0312" y="274336"/>
            <a:ext cx="1652159" cy="2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75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1">
            <a:extLst>
              <a:ext uri="{FF2B5EF4-FFF2-40B4-BE49-F238E27FC236}">
                <a16:creationId xmlns:a16="http://schemas.microsoft.com/office/drawing/2014/main" id="{6AD7FB35-92C4-4626-AD70-39DA61CF8ACC}"/>
              </a:ext>
            </a:extLst>
          </p:cNvPr>
          <p:cNvSpPr/>
          <p:nvPr userDrawn="1"/>
        </p:nvSpPr>
        <p:spPr>
          <a:xfrm>
            <a:off x="0" y="5928319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26403">
            <a:solidFill>
              <a:srgbClr val="131413"/>
            </a:solidFill>
          </a:ln>
        </p:spPr>
        <p:txBody>
          <a:bodyPr wrap="square" lIns="0" tIns="0" rIns="0" bIns="0" rtlCol="0"/>
          <a:lstStyle/>
          <a:p>
            <a:endParaRPr sz="2393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C7535BB-45A1-4C1B-A563-9A38B3AD69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64433"/>
            <a:ext cx="1552792" cy="1130493"/>
          </a:xfrm>
          <a:prstGeom prst="rect">
            <a:avLst/>
          </a:prstGeom>
        </p:spPr>
      </p:pic>
      <p:sp>
        <p:nvSpPr>
          <p:cNvPr id="14" name="object 58">
            <a:extLst>
              <a:ext uri="{FF2B5EF4-FFF2-40B4-BE49-F238E27FC236}">
                <a16:creationId xmlns:a16="http://schemas.microsoft.com/office/drawing/2014/main" id="{2D4539A7-E3F6-40A2-B63D-EC71C327B0A7}"/>
              </a:ext>
            </a:extLst>
          </p:cNvPr>
          <p:cNvSpPr txBox="1"/>
          <p:nvPr userDrawn="1"/>
        </p:nvSpPr>
        <p:spPr>
          <a:xfrm>
            <a:off x="1067300" y="2263837"/>
            <a:ext cx="1240790" cy="165803"/>
          </a:xfrm>
          <a:prstGeom prst="rect">
            <a:avLst/>
          </a:prstGeom>
        </p:spPr>
        <p:txBody>
          <a:bodyPr vert="horz" wrap="square" lIns="0" tIns="12665" rIns="0" bIns="0" rtlCol="0">
            <a:spAutoFit/>
          </a:bodyPr>
          <a:lstStyle/>
          <a:p>
            <a:pPr marL="12664">
              <a:lnSpc>
                <a:spcPct val="100000"/>
              </a:lnSpc>
              <a:spcBef>
                <a:spcPts val="100"/>
              </a:spcBef>
            </a:pPr>
            <a:r>
              <a:rPr sz="997" dirty="0">
                <a:solidFill>
                  <a:srgbClr val="131413"/>
                </a:solidFill>
                <a:latin typeface="Aller Light"/>
                <a:cs typeface="Aller Light"/>
              </a:rPr>
              <a:t>Mülheim,</a:t>
            </a:r>
            <a:r>
              <a:rPr sz="997" spc="-75" dirty="0">
                <a:solidFill>
                  <a:srgbClr val="131413"/>
                </a:solidFill>
                <a:latin typeface="Aller Light"/>
                <a:cs typeface="Aller Light"/>
              </a:rPr>
              <a:t> </a:t>
            </a:r>
            <a:r>
              <a:rPr sz="997" dirty="0">
                <a:solidFill>
                  <a:srgbClr val="131413"/>
                </a:solidFill>
                <a:latin typeface="Aller Light"/>
                <a:cs typeface="Aller Light"/>
              </a:rPr>
              <a:t>00.00.2021</a:t>
            </a:r>
            <a:endParaRPr sz="997" dirty="0">
              <a:latin typeface="Aller Light"/>
              <a:cs typeface="Aller Light"/>
            </a:endParaRPr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39AEB5E8-59E9-4274-AF4E-5E918D3C6A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3299" y="2590807"/>
            <a:ext cx="3464560" cy="895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64">
              <a:lnSpc>
                <a:spcPts val="3341"/>
              </a:lnSpc>
              <a:spcBef>
                <a:spcPts val="100"/>
              </a:spcBef>
              <a:defRPr/>
            </a:lvl1pPr>
          </a:lstStyle>
          <a:p>
            <a:pPr marL="12700">
              <a:lnSpc>
                <a:spcPts val="3350"/>
              </a:lnSpc>
              <a:spcBef>
                <a:spcPts val="100"/>
              </a:spcBef>
            </a:pPr>
            <a:r>
              <a:rPr sz="2992" dirty="0">
                <a:solidFill>
                  <a:srgbClr val="131413"/>
                </a:solidFill>
              </a:rPr>
              <a:t>Headline,</a:t>
            </a:r>
            <a:endParaRPr sz="2992" dirty="0"/>
          </a:p>
          <a:p>
            <a:pPr marL="12700">
              <a:lnSpc>
                <a:spcPts val="3350"/>
              </a:lnSpc>
            </a:pPr>
            <a:r>
              <a:rPr sz="2992" b="0" spc="-10" dirty="0">
                <a:solidFill>
                  <a:srgbClr val="131413"/>
                </a:solidFill>
                <a:latin typeface="Aller Light"/>
                <a:cs typeface="Aller Light"/>
              </a:rPr>
              <a:t>gern </a:t>
            </a:r>
            <a:r>
              <a:rPr sz="2992" b="0" dirty="0">
                <a:solidFill>
                  <a:srgbClr val="131413"/>
                </a:solidFill>
                <a:latin typeface="Aller Light"/>
                <a:cs typeface="Aller Light"/>
              </a:rPr>
              <a:t>auch</a:t>
            </a:r>
            <a:r>
              <a:rPr sz="2992" b="0" spc="-45" dirty="0">
                <a:solidFill>
                  <a:srgbClr val="131413"/>
                </a:solidFill>
                <a:latin typeface="Aller Light"/>
                <a:cs typeface="Aller Light"/>
              </a:rPr>
              <a:t> </a:t>
            </a:r>
            <a:r>
              <a:rPr sz="2992" b="0" spc="-15" dirty="0">
                <a:solidFill>
                  <a:srgbClr val="131413"/>
                </a:solidFill>
                <a:latin typeface="Aller Light"/>
                <a:cs typeface="Aller Light"/>
              </a:rPr>
              <a:t>zweizeilig</a:t>
            </a:r>
            <a:endParaRPr sz="2992" dirty="0">
              <a:latin typeface="Aller Light"/>
              <a:cs typeface="Aller Light"/>
            </a:endParaRPr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8082B776-EFFA-4DA6-8DC8-182842ABC333}"/>
              </a:ext>
            </a:extLst>
          </p:cNvPr>
          <p:cNvSpPr txBox="1"/>
          <p:nvPr userDrawn="1"/>
        </p:nvSpPr>
        <p:spPr>
          <a:xfrm>
            <a:off x="1043299" y="3652649"/>
            <a:ext cx="1047750" cy="226995"/>
          </a:xfrm>
          <a:prstGeom prst="rect">
            <a:avLst/>
          </a:prstGeom>
        </p:spPr>
        <p:txBody>
          <a:bodyPr vert="horz" wrap="square" lIns="0" tIns="12665" rIns="0" bIns="0" rtlCol="0">
            <a:spAutoFit/>
          </a:bodyPr>
          <a:lstStyle/>
          <a:p>
            <a:pPr marL="12664">
              <a:lnSpc>
                <a:spcPct val="100000"/>
              </a:lnSpc>
              <a:spcBef>
                <a:spcPts val="100"/>
              </a:spcBef>
            </a:pPr>
            <a:r>
              <a:rPr sz="1396" b="1" dirty="0">
                <a:solidFill>
                  <a:srgbClr val="131413"/>
                </a:solidFill>
                <a:latin typeface="Aller"/>
                <a:cs typeface="Aller"/>
              </a:rPr>
              <a:t>Subheadline</a:t>
            </a:r>
            <a:endParaRPr sz="1396" dirty="0">
              <a:latin typeface="Aller"/>
              <a:cs typeface="Aller"/>
            </a:endParaRPr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6D25E95F-9918-42C0-BFBA-53E4435947F6}"/>
              </a:ext>
            </a:extLst>
          </p:cNvPr>
          <p:cNvSpPr/>
          <p:nvPr userDrawn="1"/>
        </p:nvSpPr>
        <p:spPr>
          <a:xfrm>
            <a:off x="0" y="3348312"/>
            <a:ext cx="359410" cy="564851"/>
          </a:xfrm>
          <a:custGeom>
            <a:avLst/>
            <a:gdLst/>
            <a:ahLst/>
            <a:cxnLst/>
            <a:rect l="l" t="t" r="r" b="b"/>
            <a:pathLst>
              <a:path w="359410" h="566420">
                <a:moveTo>
                  <a:pt x="0" y="0"/>
                </a:moveTo>
                <a:lnTo>
                  <a:pt x="0" y="206743"/>
                </a:lnTo>
                <a:lnTo>
                  <a:pt x="260959" y="565924"/>
                </a:lnTo>
                <a:lnTo>
                  <a:pt x="359270" y="494499"/>
                </a:lnTo>
                <a:lnTo>
                  <a:pt x="0" y="0"/>
                </a:lnTo>
                <a:close/>
              </a:path>
            </a:pathLst>
          </a:custGeom>
          <a:solidFill>
            <a:srgbClr val="00807D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18" name="object 7">
            <a:extLst>
              <a:ext uri="{FF2B5EF4-FFF2-40B4-BE49-F238E27FC236}">
                <a16:creationId xmlns:a16="http://schemas.microsoft.com/office/drawing/2014/main" id="{21C12369-1204-4BD3-99A1-8F760361B642}"/>
              </a:ext>
            </a:extLst>
          </p:cNvPr>
          <p:cNvSpPr/>
          <p:nvPr userDrawn="1"/>
        </p:nvSpPr>
        <p:spPr>
          <a:xfrm>
            <a:off x="3396355" y="619964"/>
            <a:ext cx="420370" cy="607278"/>
          </a:xfrm>
          <a:custGeom>
            <a:avLst/>
            <a:gdLst/>
            <a:ahLst/>
            <a:cxnLst/>
            <a:rect l="l" t="t" r="r" b="b"/>
            <a:pathLst>
              <a:path w="420370" h="608965">
                <a:moveTo>
                  <a:pt x="84797" y="0"/>
                </a:moveTo>
                <a:lnTo>
                  <a:pt x="0" y="50952"/>
                </a:lnTo>
                <a:lnTo>
                  <a:pt x="335102" y="608660"/>
                </a:lnTo>
                <a:lnTo>
                  <a:pt x="419900" y="557707"/>
                </a:lnTo>
                <a:lnTo>
                  <a:pt x="84797" y="0"/>
                </a:lnTo>
                <a:close/>
              </a:path>
            </a:pathLst>
          </a:custGeom>
          <a:solidFill>
            <a:srgbClr val="00807D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19" name="object 3">
            <a:extLst>
              <a:ext uri="{FF2B5EF4-FFF2-40B4-BE49-F238E27FC236}">
                <a16:creationId xmlns:a16="http://schemas.microsoft.com/office/drawing/2014/main" id="{A0A9F45C-B5A1-41C2-8D35-74F2642240AD}"/>
              </a:ext>
            </a:extLst>
          </p:cNvPr>
          <p:cNvSpPr/>
          <p:nvPr userDrawn="1"/>
        </p:nvSpPr>
        <p:spPr>
          <a:xfrm>
            <a:off x="4995320" y="569309"/>
            <a:ext cx="1807210" cy="2042835"/>
          </a:xfrm>
          <a:custGeom>
            <a:avLst/>
            <a:gdLst/>
            <a:ahLst/>
            <a:cxnLst/>
            <a:rect l="l" t="t" r="r" b="b"/>
            <a:pathLst>
              <a:path w="1807209" h="2048510">
                <a:moveTo>
                  <a:pt x="1508925" y="0"/>
                </a:moveTo>
                <a:lnTo>
                  <a:pt x="0" y="1798256"/>
                </a:lnTo>
                <a:lnTo>
                  <a:pt x="297700" y="2048065"/>
                </a:lnTo>
                <a:lnTo>
                  <a:pt x="1806625" y="249796"/>
                </a:lnTo>
                <a:lnTo>
                  <a:pt x="1508925" y="0"/>
                </a:lnTo>
                <a:close/>
              </a:path>
            </a:pathLst>
          </a:custGeom>
          <a:solidFill>
            <a:srgbClr val="FDC026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B48944DB-7E82-4A92-A812-EC490CA2BBA2}"/>
              </a:ext>
            </a:extLst>
          </p:cNvPr>
          <p:cNvSpPr/>
          <p:nvPr userDrawn="1"/>
        </p:nvSpPr>
        <p:spPr>
          <a:xfrm>
            <a:off x="5471893" y="2043302"/>
            <a:ext cx="335280" cy="1341838"/>
          </a:xfrm>
          <a:custGeom>
            <a:avLst/>
            <a:gdLst/>
            <a:ahLst/>
            <a:cxnLst/>
            <a:rect l="l" t="t" r="r" b="b"/>
            <a:pathLst>
              <a:path w="335279" h="1345564">
                <a:moveTo>
                  <a:pt x="195427" y="0"/>
                </a:moveTo>
                <a:lnTo>
                  <a:pt x="0" y="20535"/>
                </a:lnTo>
                <a:lnTo>
                  <a:pt x="139230" y="1345247"/>
                </a:lnTo>
                <a:lnTo>
                  <a:pt x="334657" y="1324698"/>
                </a:lnTo>
                <a:lnTo>
                  <a:pt x="195427" y="0"/>
                </a:lnTo>
                <a:close/>
              </a:path>
            </a:pathLst>
          </a:custGeom>
          <a:solidFill>
            <a:srgbClr val="131413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21" name="object 6">
            <a:extLst>
              <a:ext uri="{FF2B5EF4-FFF2-40B4-BE49-F238E27FC236}">
                <a16:creationId xmlns:a16="http://schemas.microsoft.com/office/drawing/2014/main" id="{5B2A534A-98F5-4A90-B803-6A24896CA6B7}"/>
              </a:ext>
            </a:extLst>
          </p:cNvPr>
          <p:cNvSpPr/>
          <p:nvPr userDrawn="1"/>
        </p:nvSpPr>
        <p:spPr>
          <a:xfrm>
            <a:off x="5260314" y="5368882"/>
            <a:ext cx="657225" cy="231766"/>
          </a:xfrm>
          <a:custGeom>
            <a:avLst/>
            <a:gdLst/>
            <a:ahLst/>
            <a:cxnLst/>
            <a:rect l="l" t="t" r="r" b="b"/>
            <a:pathLst>
              <a:path w="657225" h="232410">
                <a:moveTo>
                  <a:pt x="636422" y="0"/>
                </a:moveTo>
                <a:lnTo>
                  <a:pt x="0" y="135280"/>
                </a:lnTo>
                <a:lnTo>
                  <a:pt x="20574" y="232041"/>
                </a:lnTo>
                <a:lnTo>
                  <a:pt x="656996" y="96761"/>
                </a:lnTo>
                <a:lnTo>
                  <a:pt x="636422" y="0"/>
                </a:lnTo>
                <a:close/>
              </a:path>
            </a:pathLst>
          </a:custGeom>
          <a:solidFill>
            <a:srgbClr val="FDC026"/>
          </a:solidFill>
        </p:spPr>
        <p:txBody>
          <a:bodyPr wrap="square" lIns="0" tIns="0" rIns="0" bIns="0" rtlCol="0"/>
          <a:lstStyle/>
          <a:p>
            <a:endParaRPr sz="2393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6BA4A836-39EB-4042-A814-E37142A946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36635"/>
            <a:ext cx="9144000" cy="821180"/>
          </a:xfrm>
          <a:prstGeom prst="rect">
            <a:avLst/>
          </a:prstGeom>
        </p:spPr>
      </p:pic>
      <p:sp>
        <p:nvSpPr>
          <p:cNvPr id="24" name="object 60">
            <a:extLst>
              <a:ext uri="{FF2B5EF4-FFF2-40B4-BE49-F238E27FC236}">
                <a16:creationId xmlns:a16="http://schemas.microsoft.com/office/drawing/2014/main" id="{07305CAE-C6D5-4A78-99C6-667A5515697E}"/>
              </a:ext>
            </a:extLst>
          </p:cNvPr>
          <p:cNvSpPr/>
          <p:nvPr userDrawn="1"/>
        </p:nvSpPr>
        <p:spPr>
          <a:xfrm>
            <a:off x="6096001" y="24944"/>
            <a:ext cx="3047999" cy="5911691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393"/>
          </a:p>
        </p:txBody>
      </p:sp>
    </p:spTree>
    <p:extLst>
      <p:ext uri="{BB962C8B-B14F-4D97-AF65-F5344CB8AC3E}">
        <p14:creationId xmlns:p14="http://schemas.microsoft.com/office/powerpoint/2010/main" val="3255730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3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269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6BFF4E79-8A19-A64A-A5B3-E190B7398F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>
            <a:extLst>
              <a:ext uri="{FF2B5EF4-FFF2-40B4-BE49-F238E27FC236}">
                <a16:creationId xmlns:a16="http://schemas.microsoft.com/office/drawing/2014/main" id="{28A02881-D740-C545-BC61-85F59D6CBF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6" name="Picture 10" descr="http://www.loq.de/pics/figur/kontakt.gif">
            <a:extLst>
              <a:ext uri="{FF2B5EF4-FFF2-40B4-BE49-F238E27FC236}">
                <a16:creationId xmlns:a16="http://schemas.microsoft.com/office/drawing/2014/main" id="{75C2953F-2FC7-1046-BD4D-70194F454D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1">
            <a:extLst>
              <a:ext uri="{FF2B5EF4-FFF2-40B4-BE49-F238E27FC236}">
                <a16:creationId xmlns:a16="http://schemas.microsoft.com/office/drawing/2014/main" id="{95C0FF5D-8901-9D45-88B7-2A552D496CA8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0565" name="Object 11">
                        <a:extLst>
                          <a:ext uri="{FF2B5EF4-FFF2-40B4-BE49-F238E27FC236}">
                            <a16:creationId xmlns:a16="http://schemas.microsoft.com/office/drawing/2014/main" id="{BD3B0B43-D308-E34E-8D6B-1D2C30802F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12">
            <a:extLst>
              <a:ext uri="{FF2B5EF4-FFF2-40B4-BE49-F238E27FC236}">
                <a16:creationId xmlns:a16="http://schemas.microsoft.com/office/drawing/2014/main" id="{9EAD635D-B813-F245-ADB0-3BC799D3EDC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0EFAC25-90FF-8E40-90C1-DFE349D343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3A3CC30-4941-6C49-80A3-9FEC447297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18086752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7352E2D9-3943-C941-906F-1C372F1A13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>
            <a:extLst>
              <a:ext uri="{FF2B5EF4-FFF2-40B4-BE49-F238E27FC236}">
                <a16:creationId xmlns:a16="http://schemas.microsoft.com/office/drawing/2014/main" id="{F3E160F6-8EAC-B249-9EB1-DC900D9C14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6" name="Picture 10" descr="http://www.loq.de/pics/figur/kontakt.gif">
            <a:extLst>
              <a:ext uri="{FF2B5EF4-FFF2-40B4-BE49-F238E27FC236}">
                <a16:creationId xmlns:a16="http://schemas.microsoft.com/office/drawing/2014/main" id="{0BC0D35C-BF57-4848-BDFB-6393892602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1">
            <a:extLst>
              <a:ext uri="{FF2B5EF4-FFF2-40B4-BE49-F238E27FC236}">
                <a16:creationId xmlns:a16="http://schemas.microsoft.com/office/drawing/2014/main" id="{DCD0E81A-3769-254E-B175-473563DBFBA6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1589" name="Object 11">
                        <a:extLst>
                          <a:ext uri="{FF2B5EF4-FFF2-40B4-BE49-F238E27FC236}">
                            <a16:creationId xmlns:a16="http://schemas.microsoft.com/office/drawing/2014/main" id="{FBF62936-FE2E-A042-B1E1-F904355D6C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12">
            <a:extLst>
              <a:ext uri="{FF2B5EF4-FFF2-40B4-BE49-F238E27FC236}">
                <a16:creationId xmlns:a16="http://schemas.microsoft.com/office/drawing/2014/main" id="{C4C22C18-72C0-5741-9DF4-A939D7F45AC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301C667-676E-534D-B8D9-7D247D606F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D8CE0A88-7346-1A4D-A32E-CEF6E77995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2891381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A3492C1C-A93C-B149-812D-CAE9A3A69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>
            <a:extLst>
              <a:ext uri="{FF2B5EF4-FFF2-40B4-BE49-F238E27FC236}">
                <a16:creationId xmlns:a16="http://schemas.microsoft.com/office/drawing/2014/main" id="{00C0C9B5-10B9-894C-B168-5FDC675619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6" name="Picture 10" descr="http://www.loq.de/pics/figur/kontakt.gif">
            <a:extLst>
              <a:ext uri="{FF2B5EF4-FFF2-40B4-BE49-F238E27FC236}">
                <a16:creationId xmlns:a16="http://schemas.microsoft.com/office/drawing/2014/main" id="{13D89555-020D-9843-9790-6032ADDCDAB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1">
            <a:extLst>
              <a:ext uri="{FF2B5EF4-FFF2-40B4-BE49-F238E27FC236}">
                <a16:creationId xmlns:a16="http://schemas.microsoft.com/office/drawing/2014/main" id="{B675211A-92D3-7C48-8EA1-A2DFDEE46586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2613" name="Object 11">
                        <a:extLst>
                          <a:ext uri="{FF2B5EF4-FFF2-40B4-BE49-F238E27FC236}">
                            <a16:creationId xmlns:a16="http://schemas.microsoft.com/office/drawing/2014/main" id="{14673D5C-4CCF-DD4F-B0EB-DFADD9891B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12">
            <a:extLst>
              <a:ext uri="{FF2B5EF4-FFF2-40B4-BE49-F238E27FC236}">
                <a16:creationId xmlns:a16="http://schemas.microsoft.com/office/drawing/2014/main" id="{26C915A9-94F6-8847-833A-116D566854E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0537F3B-FC6D-6744-B436-16A82DD35E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D4B22EB-0C3E-9E44-A5E2-16729EA9E4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36931422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B4E1E0A9-597B-384B-B4B1-EF84D613A0C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>
            <a:extLst>
              <a:ext uri="{FF2B5EF4-FFF2-40B4-BE49-F238E27FC236}">
                <a16:creationId xmlns:a16="http://schemas.microsoft.com/office/drawing/2014/main" id="{CFC13EA2-BD5F-B645-B35D-0DD31AE806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7" name="Picture 10" descr="http://www.loq.de/pics/figur/kontakt.gif">
            <a:extLst>
              <a:ext uri="{FF2B5EF4-FFF2-40B4-BE49-F238E27FC236}">
                <a16:creationId xmlns:a16="http://schemas.microsoft.com/office/drawing/2014/main" id="{0B79B793-5F6D-434B-9C77-A0640EC773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11">
            <a:extLst>
              <a:ext uri="{FF2B5EF4-FFF2-40B4-BE49-F238E27FC236}">
                <a16:creationId xmlns:a16="http://schemas.microsoft.com/office/drawing/2014/main" id="{682E56F1-101E-8047-810C-7EF6E740F981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3637" name="Object 11">
                        <a:extLst>
                          <a:ext uri="{FF2B5EF4-FFF2-40B4-BE49-F238E27FC236}">
                            <a16:creationId xmlns:a16="http://schemas.microsoft.com/office/drawing/2014/main" id="{0039BABF-2269-A04A-A315-0CA5ED4B89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12">
            <a:extLst>
              <a:ext uri="{FF2B5EF4-FFF2-40B4-BE49-F238E27FC236}">
                <a16:creationId xmlns:a16="http://schemas.microsoft.com/office/drawing/2014/main" id="{8B757F93-262F-0845-BE7E-0CA95AA5528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767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86300" y="1524000"/>
            <a:ext cx="40767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D06A075C-CB70-1742-8003-3B2FBB90FB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86140FF9-FF67-704B-ABE2-9E74F8713A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27464432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EBF3CBB5-F414-8243-82BD-352C45253D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9">
            <a:extLst>
              <a:ext uri="{FF2B5EF4-FFF2-40B4-BE49-F238E27FC236}">
                <a16:creationId xmlns:a16="http://schemas.microsoft.com/office/drawing/2014/main" id="{8B3A0536-00EC-BA49-A4AA-324D389901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9" name="Picture 10" descr="http://www.loq.de/pics/figur/kontakt.gif">
            <a:extLst>
              <a:ext uri="{FF2B5EF4-FFF2-40B4-BE49-F238E27FC236}">
                <a16:creationId xmlns:a16="http://schemas.microsoft.com/office/drawing/2014/main" id="{39FD658D-DC1F-7E4D-83CE-C2B52C9FAA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11">
            <a:extLst>
              <a:ext uri="{FF2B5EF4-FFF2-40B4-BE49-F238E27FC236}">
                <a16:creationId xmlns:a16="http://schemas.microsoft.com/office/drawing/2014/main" id="{E507EE82-F8A4-A44F-8EA2-30F175EEFF7E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4661" name="Object 11">
                        <a:extLst>
                          <a:ext uri="{FF2B5EF4-FFF2-40B4-BE49-F238E27FC236}">
                            <a16:creationId xmlns:a16="http://schemas.microsoft.com/office/drawing/2014/main" id="{64B4DDA9-6F5A-194A-8FB2-8B37CC9019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12">
            <a:extLst>
              <a:ext uri="{FF2B5EF4-FFF2-40B4-BE49-F238E27FC236}">
                <a16:creationId xmlns:a16="http://schemas.microsoft.com/office/drawing/2014/main" id="{706E26AA-B021-F941-AEEF-C8E593EEB5D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8483C66-D7A2-4846-9F8B-DBA062C057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FC305792-F7AD-1645-9FD3-72E6374D1A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39714550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>
            <a:extLst>
              <a:ext uri="{FF2B5EF4-FFF2-40B4-BE49-F238E27FC236}">
                <a16:creationId xmlns:a16="http://schemas.microsoft.com/office/drawing/2014/main" id="{42BCCC7E-F8F3-B841-A493-BF1106993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33550" y="766763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 dirty="0">
                <a:solidFill>
                  <a:srgbClr val="000000"/>
                </a:solidFill>
                <a:latin typeface="Arial" charset="0"/>
              </a:rPr>
              <a:t>Initiative „Leben ohne Qualm“</a:t>
            </a:r>
          </a:p>
        </p:txBody>
      </p:sp>
      <p:pic>
        <p:nvPicPr>
          <p:cNvPr id="4" name="Picture 10" descr="http://www.loq.de/pics/figur/kontakt.gif">
            <a:extLst>
              <a:ext uri="{FF2B5EF4-FFF2-40B4-BE49-F238E27FC236}">
                <a16:creationId xmlns:a16="http://schemas.microsoft.com/office/drawing/2014/main" id="{70A373E9-3719-594C-838B-FA119A68D1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11">
            <a:extLst>
              <a:ext uri="{FF2B5EF4-FFF2-40B4-BE49-F238E27FC236}">
                <a16:creationId xmlns:a16="http://schemas.microsoft.com/office/drawing/2014/main" id="{286DCFAE-7383-9044-8D42-5572C859BC80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4" imgW="3314700" imgH="4203700" progId="Word.Picture.8">
                  <p:embed/>
                </p:oleObj>
              </mc:Choice>
              <mc:Fallback>
                <p:oleObj name="Bild" r:id="rId4" imgW="3314700" imgH="4203700" progId="Word.Picture.8">
                  <p:embed/>
                  <p:pic>
                    <p:nvPicPr>
                      <p:cNvPr id="455684" name="Object 11">
                        <a:extLst>
                          <a:ext uri="{FF2B5EF4-FFF2-40B4-BE49-F238E27FC236}">
                            <a16:creationId xmlns:a16="http://schemas.microsoft.com/office/drawing/2014/main" id="{AC097D0E-C4E7-454D-B81E-FF563B2D23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Line 12">
            <a:extLst>
              <a:ext uri="{FF2B5EF4-FFF2-40B4-BE49-F238E27FC236}">
                <a16:creationId xmlns:a16="http://schemas.microsoft.com/office/drawing/2014/main" id="{F0C1E8DF-3B06-874A-973C-B95ECB90CEC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7" name="Grafik 13" descr="Ein Bild, das Zeichnung, Personen, Schild enthält.&#10;&#10;Automatisch generierte Beschreibung">
            <a:extLst>
              <a:ext uri="{FF2B5EF4-FFF2-40B4-BE49-F238E27FC236}">
                <a16:creationId xmlns:a16="http://schemas.microsoft.com/office/drawing/2014/main" id="{B982036D-0679-BA4F-8886-BBBFB47248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900" y="341313"/>
            <a:ext cx="126365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0E8D6309-9CD9-2F4F-867D-F524AEDE36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003E1C64-5E2C-D746-AAA2-473B340C18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22072641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8C79E52E-EB0B-6244-89A8-BC9C28D5DB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9">
            <a:extLst>
              <a:ext uri="{FF2B5EF4-FFF2-40B4-BE49-F238E27FC236}">
                <a16:creationId xmlns:a16="http://schemas.microsoft.com/office/drawing/2014/main" id="{49B6AC85-926F-E141-85CF-DF399ABFC5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4" name="Picture 10" descr="http://www.loq.de/pics/figur/kontakt.gif">
            <a:extLst>
              <a:ext uri="{FF2B5EF4-FFF2-40B4-BE49-F238E27FC236}">
                <a16:creationId xmlns:a16="http://schemas.microsoft.com/office/drawing/2014/main" id="{4EDDC8C1-AE43-C847-B36D-3D05E452A0C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11">
            <a:extLst>
              <a:ext uri="{FF2B5EF4-FFF2-40B4-BE49-F238E27FC236}">
                <a16:creationId xmlns:a16="http://schemas.microsoft.com/office/drawing/2014/main" id="{2424E14E-5C19-0747-8A26-E7640095169A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6709" name="Object 11">
                        <a:extLst>
                          <a:ext uri="{FF2B5EF4-FFF2-40B4-BE49-F238E27FC236}">
                            <a16:creationId xmlns:a16="http://schemas.microsoft.com/office/drawing/2014/main" id="{AA41B15D-E54C-AC4A-AC5C-FC07BEC5F63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Line 12">
            <a:extLst>
              <a:ext uri="{FF2B5EF4-FFF2-40B4-BE49-F238E27FC236}">
                <a16:creationId xmlns:a16="http://schemas.microsoft.com/office/drawing/2014/main" id="{AF92CE80-EB3E-DA48-A7A5-1F4CF69DF28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0490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D033E120-0168-5143-96C2-E85207ACAC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>
            <a:extLst>
              <a:ext uri="{FF2B5EF4-FFF2-40B4-BE49-F238E27FC236}">
                <a16:creationId xmlns:a16="http://schemas.microsoft.com/office/drawing/2014/main" id="{C81D1130-331F-D343-BA85-B6B95FC3D8F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7" name="Picture 10" descr="http://www.loq.de/pics/figur/kontakt.gif">
            <a:extLst>
              <a:ext uri="{FF2B5EF4-FFF2-40B4-BE49-F238E27FC236}">
                <a16:creationId xmlns:a16="http://schemas.microsoft.com/office/drawing/2014/main" id="{8BEEE4FE-F94B-1844-A2BE-219FCF2569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11">
            <a:extLst>
              <a:ext uri="{FF2B5EF4-FFF2-40B4-BE49-F238E27FC236}">
                <a16:creationId xmlns:a16="http://schemas.microsoft.com/office/drawing/2014/main" id="{7C8F6CAF-89F4-8348-A636-DB848E233F12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7733" name="Object 11">
                        <a:extLst>
                          <a:ext uri="{FF2B5EF4-FFF2-40B4-BE49-F238E27FC236}">
                            <a16:creationId xmlns:a16="http://schemas.microsoft.com/office/drawing/2014/main" id="{E2F699EA-4DB5-FF44-83CD-CABACA354F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12">
            <a:extLst>
              <a:ext uri="{FF2B5EF4-FFF2-40B4-BE49-F238E27FC236}">
                <a16:creationId xmlns:a16="http://schemas.microsoft.com/office/drawing/2014/main" id="{25A011AE-E31F-5745-BBF9-7F9D464D400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720125C2-B9A8-7C40-86AB-05A9318249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5F3E893E-84B1-6E4C-886E-3BB1A03D7C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18491986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288768B4-657B-124E-9171-3BB40F3D02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>
            <a:extLst>
              <a:ext uri="{FF2B5EF4-FFF2-40B4-BE49-F238E27FC236}">
                <a16:creationId xmlns:a16="http://schemas.microsoft.com/office/drawing/2014/main" id="{B7D5513E-03FD-944F-8CC3-775DA8311E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7" name="Picture 10" descr="http://www.loq.de/pics/figur/kontakt.gif">
            <a:extLst>
              <a:ext uri="{FF2B5EF4-FFF2-40B4-BE49-F238E27FC236}">
                <a16:creationId xmlns:a16="http://schemas.microsoft.com/office/drawing/2014/main" id="{4CB141AD-50A9-8245-B98C-528A7AC76F6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11">
            <a:extLst>
              <a:ext uri="{FF2B5EF4-FFF2-40B4-BE49-F238E27FC236}">
                <a16:creationId xmlns:a16="http://schemas.microsoft.com/office/drawing/2014/main" id="{60EDFDE7-8F4A-B74B-93A9-947C427BD6A2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8757" name="Object 11">
                        <a:extLst>
                          <a:ext uri="{FF2B5EF4-FFF2-40B4-BE49-F238E27FC236}">
                            <a16:creationId xmlns:a16="http://schemas.microsoft.com/office/drawing/2014/main" id="{2D4CEB4E-59FC-6242-8115-67358D88BD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12">
            <a:extLst>
              <a:ext uri="{FF2B5EF4-FFF2-40B4-BE49-F238E27FC236}">
                <a16:creationId xmlns:a16="http://schemas.microsoft.com/office/drawing/2014/main" id="{2D523CAE-C316-7848-A0B8-51BB3F1D944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C486349-97C5-F24B-9AF7-C6382FAC75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DD131631-9F6D-5645-A5E0-B8B1ABB4F0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2848222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ischen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D79F2367-55E9-7547-A86F-D43D53DBDDF2}"/>
              </a:ext>
            </a:extLst>
          </p:cNvPr>
          <p:cNvSpPr/>
          <p:nvPr userDrawn="1"/>
        </p:nvSpPr>
        <p:spPr>
          <a:xfrm>
            <a:off x="0" y="2024856"/>
            <a:ext cx="9144000" cy="2808288"/>
          </a:xfrm>
          <a:prstGeom prst="rect">
            <a:avLst/>
          </a:prstGeom>
          <a:solidFill>
            <a:srgbClr val="008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 sz="2792" dirty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2924944"/>
            <a:ext cx="7886700" cy="1047650"/>
          </a:xfrm>
        </p:spPr>
        <p:txBody>
          <a:bodyPr>
            <a:noAutofit/>
          </a:bodyPr>
          <a:lstStyle>
            <a:lvl1pPr algn="r">
              <a:defRPr sz="3989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5" name="Grafik 4" descr="Ein Bild, das Text, Vogel, Schrift, Grafiken enthält.&#10;&#10;Automatisch generierte Beschreibung">
            <a:extLst>
              <a:ext uri="{FF2B5EF4-FFF2-40B4-BE49-F238E27FC236}">
                <a16:creationId xmlns:a16="http://schemas.microsoft.com/office/drawing/2014/main" id="{6C1960AC-C5FA-C252-E408-14E8A9E523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5" y="6050038"/>
            <a:ext cx="1584176" cy="75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244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EFEC72B4-25EE-214D-BFDB-89207CD184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>
            <a:extLst>
              <a:ext uri="{FF2B5EF4-FFF2-40B4-BE49-F238E27FC236}">
                <a16:creationId xmlns:a16="http://schemas.microsoft.com/office/drawing/2014/main" id="{500D50EC-61E5-E044-8A8E-08BA9D06DB2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6" name="Picture 10" descr="http://www.loq.de/pics/figur/kontakt.gif">
            <a:extLst>
              <a:ext uri="{FF2B5EF4-FFF2-40B4-BE49-F238E27FC236}">
                <a16:creationId xmlns:a16="http://schemas.microsoft.com/office/drawing/2014/main" id="{45F96194-F6FC-864E-BFB7-B695E7842E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1">
            <a:extLst>
              <a:ext uri="{FF2B5EF4-FFF2-40B4-BE49-F238E27FC236}">
                <a16:creationId xmlns:a16="http://schemas.microsoft.com/office/drawing/2014/main" id="{AAA85723-18F6-E245-BDA1-FB09455F88F3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59781" name="Object 11">
                        <a:extLst>
                          <a:ext uri="{FF2B5EF4-FFF2-40B4-BE49-F238E27FC236}">
                            <a16:creationId xmlns:a16="http://schemas.microsoft.com/office/drawing/2014/main" id="{FE88C05F-E717-E04B-94A8-E16BBB84D9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12">
            <a:extLst>
              <a:ext uri="{FF2B5EF4-FFF2-40B4-BE49-F238E27FC236}">
                <a16:creationId xmlns:a16="http://schemas.microsoft.com/office/drawing/2014/main" id="{BC96914B-222A-B14E-8D45-4D5677F5A5F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2D8FAAE-A1CF-9043-937B-881670F2A0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25283AF-4150-AD42-89C8-82E01BFF2E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7565635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39BEF6B6-470A-CF43-8087-E31C04D031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>
            <a:extLst>
              <a:ext uri="{FF2B5EF4-FFF2-40B4-BE49-F238E27FC236}">
                <a16:creationId xmlns:a16="http://schemas.microsoft.com/office/drawing/2014/main" id="{F2E09628-1EB7-E747-B5D5-61654062B0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6" name="Picture 10" descr="http://www.loq.de/pics/figur/kontakt.gif">
            <a:extLst>
              <a:ext uri="{FF2B5EF4-FFF2-40B4-BE49-F238E27FC236}">
                <a16:creationId xmlns:a16="http://schemas.microsoft.com/office/drawing/2014/main" id="{29C5C612-40A3-0740-95D1-744F4545D3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11">
            <a:extLst>
              <a:ext uri="{FF2B5EF4-FFF2-40B4-BE49-F238E27FC236}">
                <a16:creationId xmlns:a16="http://schemas.microsoft.com/office/drawing/2014/main" id="{90E40760-4B25-4C41-8A54-B230AD037C8C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60805" name="Object 11">
                        <a:extLst>
                          <a:ext uri="{FF2B5EF4-FFF2-40B4-BE49-F238E27FC236}">
                            <a16:creationId xmlns:a16="http://schemas.microsoft.com/office/drawing/2014/main" id="{B318DA14-F3B6-6542-AD11-71315F4047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12">
            <a:extLst>
              <a:ext uri="{FF2B5EF4-FFF2-40B4-BE49-F238E27FC236}">
                <a16:creationId xmlns:a16="http://schemas.microsoft.com/office/drawing/2014/main" id="{221DDE41-75C0-7F4B-82B9-63AA9AF2F0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76450" cy="5211762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76950" cy="5211762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1A00496-522D-9541-A27A-ADFCB30B58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E06A7B7-3141-C54A-8851-AF4AA5F0CC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</p:spTree>
    <p:extLst>
      <p:ext uri="{BB962C8B-B14F-4D97-AF65-F5344CB8AC3E}">
        <p14:creationId xmlns:p14="http://schemas.microsoft.com/office/powerpoint/2010/main" val="3588606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id="{A07333CF-8D32-3B4C-864A-97F2A8DA7E4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9">
            <a:extLst>
              <a:ext uri="{FF2B5EF4-FFF2-40B4-BE49-F238E27FC236}">
                <a16:creationId xmlns:a16="http://schemas.microsoft.com/office/drawing/2014/main" id="{9E9702B2-5810-2D48-B962-148A444C8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5" name="Picture 10" descr="http://www.loq.de/pics/figur/kontakt.gif">
            <a:extLst>
              <a:ext uri="{FF2B5EF4-FFF2-40B4-BE49-F238E27FC236}">
                <a16:creationId xmlns:a16="http://schemas.microsoft.com/office/drawing/2014/main" id="{4BFBBE76-37C8-7148-9D99-FB21399699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11">
            <a:extLst>
              <a:ext uri="{FF2B5EF4-FFF2-40B4-BE49-F238E27FC236}">
                <a16:creationId xmlns:a16="http://schemas.microsoft.com/office/drawing/2014/main" id="{763905BE-8370-4740-82C8-0C30705E5418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5" imgW="3314700" imgH="4203700" progId="Word.Picture.8">
                  <p:embed/>
                </p:oleObj>
              </mc:Choice>
              <mc:Fallback>
                <p:oleObj name="Bild" r:id="rId5" imgW="3314700" imgH="4203700" progId="Word.Picture.8">
                  <p:embed/>
                  <p:pic>
                    <p:nvPicPr>
                      <p:cNvPr id="461829" name="Object 11">
                        <a:extLst>
                          <a:ext uri="{FF2B5EF4-FFF2-40B4-BE49-F238E27FC236}">
                            <a16:creationId xmlns:a16="http://schemas.microsoft.com/office/drawing/2014/main" id="{01D3762F-0376-1B42-8BC6-A5C346B09F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12">
            <a:extLst>
              <a:ext uri="{FF2B5EF4-FFF2-40B4-BE49-F238E27FC236}">
                <a16:creationId xmlns:a16="http://schemas.microsoft.com/office/drawing/2014/main" id="{D922F1A9-A8D9-764F-A9FD-0E3086E58CC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678E1F41-915E-BC42-85BB-64B8569F5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6A16893A-8837-B946-9A24-4DBAE877C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AD211F5D-4E63-9F45-A94A-0F13FADA6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3A669496-19CA-EE4A-AF50-C94D2D2B9A7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111611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F069AE-2158-9B42-9B89-C58A43A29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C3CE1-ECC6-C24E-A8EE-055A5527539A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4DC7A-E598-C24B-BC47-9B96C55A0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3B05C8-C7C5-3642-B8DA-B59A7DCDF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06F3C-1D5D-0944-A733-4A260949F2A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617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E5EF04-69C3-064E-A41C-39C37FC9B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DC224-A43F-D84A-A2FA-E60FC4AB747E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5CB2C8-4845-4B4B-A122-13B56AA7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691A72-5F46-1D4A-B2E4-1DB11F36E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89FFC-9228-0F4E-A4F8-8CAE67C39FA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731177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15FA8B-068C-B640-A28E-6B07B940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19C46-D1F0-004D-9C8C-9E5A3A73F3A8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E6741A-3E63-634C-84B6-85499FDB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C304BA5-4A5C-484F-A7B9-1075800D3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BE4CD-9113-AE44-81B1-E38EFF1CF57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09207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53B1654B-1C5D-C745-91E8-1E3A85E40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2B954-DF45-0E4C-9757-B6F8CA458FF9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5A8B4A0-8CEA-BC49-A69E-A007C9807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BAB649C7-BC6C-9C47-A3C5-808263C63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C35A4-38A2-7144-A550-15E31B7450F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877638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8E13EC23-7365-634B-BDF9-6108A33A5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55CD4-E9B2-6647-A678-638B00731341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7362DE12-C2B8-BE43-BE33-97077E1D4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0CF72607-9503-5D4E-9CDB-9AE61F025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0C94B-D9FA-3946-B083-5C60C2E7AEF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034266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FC9C63FE-F865-9848-954A-D5365CF57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32B66-9D77-BE4E-8133-1173B240A677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E2CA62CF-5301-F04F-B86F-D4FB2E8B0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81487BCC-4C8E-2A4C-B69E-4AEA667BA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3982-457C-BE47-BD33-924545B0D35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715606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17488155-7848-E549-BC5A-9B2E51DE0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8BC8E-DDF0-3842-B377-EB5462D30088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DB64B372-456F-C748-B7D5-61B3F40AD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E407DC15-FFAC-9B4F-8B12-F70054A1D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9DD1D-D7A8-4E45-847F-63F048D0711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25685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Zwischen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D79F2367-55E9-7547-A86F-D43D53DBDDF2}"/>
              </a:ext>
            </a:extLst>
          </p:cNvPr>
          <p:cNvSpPr/>
          <p:nvPr userDrawn="1"/>
        </p:nvSpPr>
        <p:spPr>
          <a:xfrm>
            <a:off x="0" y="2024856"/>
            <a:ext cx="9144000" cy="28082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 sz="2792" dirty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B90CD61-67F2-7849-9F42-38992E4068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36" y="5632679"/>
            <a:ext cx="1946564" cy="11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2609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62B7146A-AFBB-0D43-83E7-75B05377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C4FF4-0C48-944F-91C2-CCE0B2AEE734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E4F40AD5-EC64-5F49-B7DD-C5BDB73B9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F3578651-73DB-644F-8CC7-FF6162E7B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C7D81-452E-B342-801A-053775B95CA0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129367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B33B8586-9233-5B4A-89BF-B997043D2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D2C0F-7AD8-4949-B620-D27BE0C8E630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C0533D48-642B-1E4A-ADA2-483C0D2C9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8C95BE4A-5B3C-794B-964F-0B6212ADF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108A9-32B4-3B4A-A66F-9947DAFDB29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54701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C118CFE-8D5F-0644-A7E7-059B2A1F9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C51B9-E2A5-0142-9488-2A3B733B8CE4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D7C5D4-38C5-AB45-ABBF-1C1481B3F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7135C6-5007-B449-BAAB-A065F421C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D1C2A-748D-7546-8CC7-BAD060B56BA4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567787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E0AB46-F8FA-5B43-9AF6-6FDBB65A8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9F344-5940-CB40-805C-E4B94742BAA1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BBC799A-8398-4F4D-A134-62430C1F4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6378B4-079E-DD46-B09B-EDA9A0035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6D4A7-90E9-7244-80B6-499A6ECA74C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26255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3">
            <a:extLst>
              <a:ext uri="{FF2B5EF4-FFF2-40B4-BE49-F238E27FC236}">
                <a16:creationId xmlns:a16="http://schemas.microsoft.com/office/drawing/2014/main" id="{D4109327-8ABF-4654-B986-01069B1F32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4301" y="1136167"/>
            <a:ext cx="2891155" cy="76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64">
              <a:lnSpc>
                <a:spcPts val="2842"/>
              </a:lnSpc>
              <a:spcBef>
                <a:spcPts val="100"/>
              </a:spcBef>
              <a:defRPr/>
            </a:lvl1pPr>
          </a:lstStyle>
          <a:p>
            <a:pPr marL="12700">
              <a:lnSpc>
                <a:spcPts val="2850"/>
              </a:lnSpc>
              <a:spcBef>
                <a:spcPts val="100"/>
              </a:spcBef>
            </a:pPr>
            <a:r>
              <a:rPr sz="2493" dirty="0"/>
              <a:t>Headline,</a:t>
            </a:r>
          </a:p>
          <a:p>
            <a:pPr marL="12700">
              <a:lnSpc>
                <a:spcPts val="2850"/>
              </a:lnSpc>
            </a:pPr>
            <a:r>
              <a:rPr sz="2493" b="0" spc="-10" dirty="0">
                <a:latin typeface="Aller Light"/>
                <a:cs typeface="Aller Light"/>
              </a:rPr>
              <a:t>gern </a:t>
            </a:r>
            <a:r>
              <a:rPr sz="2493" b="0" dirty="0">
                <a:latin typeface="Aller Light"/>
                <a:cs typeface="Aller Light"/>
              </a:rPr>
              <a:t>auch</a:t>
            </a:r>
            <a:r>
              <a:rPr sz="2493" b="0" spc="-65" dirty="0">
                <a:latin typeface="Aller Light"/>
                <a:cs typeface="Aller Light"/>
              </a:rPr>
              <a:t> </a:t>
            </a:r>
            <a:r>
              <a:rPr sz="2493" b="0" spc="-10" dirty="0">
                <a:latin typeface="Aller Light"/>
                <a:cs typeface="Aller Light"/>
              </a:rPr>
              <a:t>zweizeilig</a:t>
            </a:r>
            <a:endParaRPr sz="2493" dirty="0">
              <a:latin typeface="Aller Light"/>
              <a:cs typeface="Aller Light"/>
            </a:endParaRPr>
          </a:p>
        </p:txBody>
      </p:sp>
      <p:sp>
        <p:nvSpPr>
          <p:cNvPr id="18" name="object 77">
            <a:extLst>
              <a:ext uri="{FF2B5EF4-FFF2-40B4-BE49-F238E27FC236}">
                <a16:creationId xmlns:a16="http://schemas.microsoft.com/office/drawing/2014/main" id="{6CEDBB10-28F7-4714-844F-FD3856FA832C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949300" y="6392592"/>
            <a:ext cx="4680100" cy="17328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>
            <a:lvl1pPr>
              <a:defRPr sz="1097">
                <a:latin typeface="Aller" panose="02000503030000020004" pitchFamily="2" charset="0"/>
              </a:defRPr>
            </a:lvl1pPr>
          </a:lstStyle>
          <a:p>
            <a:pPr marL="12664">
              <a:spcBef>
                <a:spcPts val="35"/>
              </a:spcBef>
            </a:pPr>
            <a:endParaRPr lang="de-DE" dirty="0"/>
          </a:p>
        </p:txBody>
      </p:sp>
      <p:sp>
        <p:nvSpPr>
          <p:cNvPr id="19" name="object 78">
            <a:extLst>
              <a:ext uri="{FF2B5EF4-FFF2-40B4-BE49-F238E27FC236}">
                <a16:creationId xmlns:a16="http://schemas.microsoft.com/office/drawing/2014/main" id="{413BC67D-4194-4054-BBBA-7DC45A913D53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8004182" y="6392592"/>
            <a:ext cx="835019" cy="17328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>
            <a:lvl1pPr>
              <a:defRPr sz="1097">
                <a:latin typeface="Aller" panose="02000503030000020004" pitchFamily="2" charset="0"/>
              </a:defRPr>
            </a:lvl1pPr>
          </a:lstStyle>
          <a:p>
            <a:pPr marL="12664">
              <a:spcBef>
                <a:spcPts val="35"/>
              </a:spcBef>
            </a:pPr>
            <a:endParaRPr lang="de-DE" dirty="0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15F0E17-CB7F-49A8-B0BB-4022AB9414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19800" y="1"/>
            <a:ext cx="3119438" cy="5903367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0165BD3-201B-432F-800E-0BE76E70C4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4038" y="389443"/>
            <a:ext cx="1731962" cy="284958"/>
          </a:xfrm>
          <a:prstGeom prst="rect">
            <a:avLst/>
          </a:prstGeom>
        </p:spPr>
        <p:txBody>
          <a:bodyPr/>
          <a:lstStyle>
            <a:lvl1pPr>
              <a:defRPr sz="1197" b="0"/>
            </a:lvl1pPr>
          </a:lstStyle>
          <a:p>
            <a:pPr lvl="0"/>
            <a:endParaRPr lang="de-DE" dirty="0"/>
          </a:p>
        </p:txBody>
      </p:sp>
      <p:pic>
        <p:nvPicPr>
          <p:cNvPr id="2" name="Grafik 1" descr="Ein Bild, das Text, Vogel, Schrift, Grafiken enthält.&#10;&#10;Automatisch generierte Beschreibung">
            <a:extLst>
              <a:ext uri="{FF2B5EF4-FFF2-40B4-BE49-F238E27FC236}">
                <a16:creationId xmlns:a16="http://schemas.microsoft.com/office/drawing/2014/main" id="{08AC1C32-782C-EBFF-396B-51B1B8450E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5" y="6050038"/>
            <a:ext cx="1584176" cy="75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41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4">
            <a:extLst>
              <a:ext uri="{FF2B5EF4-FFF2-40B4-BE49-F238E27FC236}">
                <a16:creationId xmlns:a16="http://schemas.microsoft.com/office/drawing/2014/main" id="{E155F025-7681-44EB-BE6A-61376D476F01}"/>
              </a:ext>
            </a:extLst>
          </p:cNvPr>
          <p:cNvSpPr/>
          <p:nvPr userDrawn="1"/>
        </p:nvSpPr>
        <p:spPr>
          <a:xfrm>
            <a:off x="0" y="5920003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26403">
            <a:solidFill>
              <a:srgbClr val="131413"/>
            </a:solidFill>
          </a:ln>
        </p:spPr>
        <p:txBody>
          <a:bodyPr wrap="square" lIns="0" tIns="0" rIns="0" bIns="0" rtlCol="0"/>
          <a:lstStyle/>
          <a:p>
            <a:endParaRPr sz="2393"/>
          </a:p>
        </p:txBody>
      </p:sp>
      <p:sp>
        <p:nvSpPr>
          <p:cNvPr id="18" name="object 77">
            <a:extLst>
              <a:ext uri="{FF2B5EF4-FFF2-40B4-BE49-F238E27FC236}">
                <a16:creationId xmlns:a16="http://schemas.microsoft.com/office/drawing/2014/main" id="{6CEDBB10-28F7-4714-844F-FD3856FA832C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949300" y="6392592"/>
            <a:ext cx="4680100" cy="17328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>
            <a:lvl1pPr>
              <a:defRPr sz="1097">
                <a:latin typeface="Aller" panose="02000503030000020004" pitchFamily="2" charset="0"/>
              </a:defRPr>
            </a:lvl1pPr>
          </a:lstStyle>
          <a:p>
            <a:pPr marL="12664">
              <a:spcBef>
                <a:spcPts val="35"/>
              </a:spcBef>
            </a:pPr>
            <a:endParaRPr lang="de-DE" dirty="0"/>
          </a:p>
        </p:txBody>
      </p:sp>
      <p:sp>
        <p:nvSpPr>
          <p:cNvPr id="19" name="object 78">
            <a:extLst>
              <a:ext uri="{FF2B5EF4-FFF2-40B4-BE49-F238E27FC236}">
                <a16:creationId xmlns:a16="http://schemas.microsoft.com/office/drawing/2014/main" id="{413BC67D-4194-4054-BBBA-7DC45A913D53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xfrm>
            <a:off x="8004182" y="6392592"/>
            <a:ext cx="835019" cy="173285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>
            <a:lvl1pPr>
              <a:defRPr sz="1097">
                <a:latin typeface="Aller" panose="02000503030000020004" pitchFamily="2" charset="0"/>
              </a:defRPr>
            </a:lvl1pPr>
          </a:lstStyle>
          <a:p>
            <a:pPr marL="12664">
              <a:spcBef>
                <a:spcPts val="35"/>
              </a:spcBef>
            </a:pPr>
            <a:endParaRPr lang="de-DE" dirty="0"/>
          </a:p>
        </p:txBody>
      </p:sp>
      <p:pic>
        <p:nvPicPr>
          <p:cNvPr id="3" name="Grafik 2" descr="Ein Bild, das Text, Vogel, Schrift, Grafiken enthält.&#10;&#10;Automatisch generierte Beschreibung">
            <a:extLst>
              <a:ext uri="{FF2B5EF4-FFF2-40B4-BE49-F238E27FC236}">
                <a16:creationId xmlns:a16="http://schemas.microsoft.com/office/drawing/2014/main" id="{0A63BCB3-3F34-55FB-341A-4DC828BABA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5" y="6050038"/>
            <a:ext cx="1584176" cy="75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5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58A53AF-F80A-F646-B53A-69C430428C5B}"/>
              </a:ext>
            </a:extLst>
          </p:cNvPr>
          <p:cNvSpPr/>
          <p:nvPr userDrawn="1"/>
        </p:nvSpPr>
        <p:spPr>
          <a:xfrm>
            <a:off x="0" y="-202407"/>
            <a:ext cx="9144000" cy="591850"/>
          </a:xfrm>
          <a:prstGeom prst="rect">
            <a:avLst/>
          </a:prstGeom>
          <a:solidFill>
            <a:srgbClr val="008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 sz="1795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7E42902-A20A-D844-BF63-EBA9875CDCE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286000" y="3013076"/>
            <a:ext cx="4572000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95250"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1pPr>
            <a:lvl2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2pPr>
            <a:lvl3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3pPr>
            <a:lvl4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4pPr>
            <a:lvl5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9pPr>
          </a:lstStyle>
          <a:p>
            <a:pPr>
              <a:spcAft>
                <a:spcPts val="786"/>
              </a:spcAft>
              <a:defRPr/>
            </a:pPr>
            <a:r>
              <a:rPr lang="de-DE" altLang="de-DE" sz="2393"/>
              <a:t>unter dem Dach des Diakonischen Werkes</a:t>
            </a:r>
          </a:p>
        </p:txBody>
      </p:sp>
    </p:spTree>
    <p:extLst>
      <p:ext uri="{BB962C8B-B14F-4D97-AF65-F5344CB8AC3E}">
        <p14:creationId xmlns:p14="http://schemas.microsoft.com/office/powerpoint/2010/main" val="4086635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58A53AF-F80A-F646-B53A-69C430428C5B}"/>
              </a:ext>
            </a:extLst>
          </p:cNvPr>
          <p:cNvSpPr/>
          <p:nvPr userDrawn="1"/>
        </p:nvSpPr>
        <p:spPr>
          <a:xfrm>
            <a:off x="0" y="-171400"/>
            <a:ext cx="9144000" cy="1728192"/>
          </a:xfrm>
          <a:prstGeom prst="rect">
            <a:avLst/>
          </a:prstGeom>
          <a:solidFill>
            <a:srgbClr val="008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altLang="de-DE" sz="1795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7E42902-A20A-D844-BF63-EBA9875CDCE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286000" y="3013076"/>
            <a:ext cx="4572000" cy="831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95250"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1pPr>
            <a:lvl2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2pPr>
            <a:lvl3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3pPr>
            <a:lvl4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4pPr>
            <a:lvl5pPr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Arial Unicode MS" charset="0"/>
                <a:cs typeface="Arial Unicode MS" charset="0"/>
              </a:defRPr>
            </a:lvl9pPr>
          </a:lstStyle>
          <a:p>
            <a:pPr>
              <a:spcAft>
                <a:spcPts val="786"/>
              </a:spcAft>
              <a:defRPr/>
            </a:pPr>
            <a:r>
              <a:rPr lang="de-DE" altLang="de-DE" sz="2393"/>
              <a:t>unter dem Dach des Diakonischen Werkes</a:t>
            </a:r>
          </a:p>
        </p:txBody>
      </p:sp>
    </p:spTree>
    <p:extLst>
      <p:ext uri="{BB962C8B-B14F-4D97-AF65-F5344CB8AC3E}">
        <p14:creationId xmlns:p14="http://schemas.microsoft.com/office/powerpoint/2010/main" val="205975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solidFill>
                  <a:srgbClr val="A50021"/>
                </a:solidFill>
                <a:latin typeface="+mn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F64F1-91B7-1642-A37B-3BF80F238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6378F60-155F-2E48-B0C7-F80A4B2D4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F98A4A0-B232-C148-BAF7-5B4841F4F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E6CB9-33C1-7048-8D58-8AC3B1F7928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05586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18" Type="http://schemas.openxmlformats.org/officeDocument/2006/relationships/image" Target="../media/image19.emf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2.xml"/><Relationship Id="rId16" Type="http://schemas.openxmlformats.org/officeDocument/2006/relationships/image" Target="http://www.loq.de/pics/figur/kontakt.gif" TargetMode="Externa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18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>
            <a:extLst>
              <a:ext uri="{FF2B5EF4-FFF2-40B4-BE49-F238E27FC236}">
                <a16:creationId xmlns:a16="http://schemas.microsoft.com/office/drawing/2014/main" id="{2C7C7B68-D9BF-A940-B1CA-1AA6023CCE9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>
            <a:extLst>
              <a:ext uri="{FF2B5EF4-FFF2-40B4-BE49-F238E27FC236}">
                <a16:creationId xmlns:a16="http://schemas.microsoft.com/office/drawing/2014/main" id="{4F7840AC-4B04-8E4F-8324-1B4DBEF5A3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Formatvorlagen des Textmasters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984C601-0FA8-8644-AF89-94A581638B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900">
                <a:solidFill>
                  <a:srgbClr val="898989"/>
                </a:solidFill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FF3434B-0AD2-2E47-BB21-1319AFD49B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900">
                <a:solidFill>
                  <a:srgbClr val="898989"/>
                </a:solidFill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D9ACD3-8B43-A049-B310-582539E5DF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D285C3B-B263-2746-8508-1BBD372922F6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99" r:id="rId1"/>
    <p:sldLayoutId id="2147486298" r:id="rId2"/>
    <p:sldLayoutId id="2147486294" r:id="rId3"/>
    <p:sldLayoutId id="2147486304" r:id="rId4"/>
    <p:sldLayoutId id="2147486297" r:id="rId5"/>
    <p:sldLayoutId id="2147486296" r:id="rId6"/>
    <p:sldLayoutId id="2147486295" r:id="rId7"/>
    <p:sldLayoutId id="2147486300" r:id="rId8"/>
    <p:sldLayoutId id="2147486254" r:id="rId9"/>
    <p:sldLayoutId id="2147486268" r:id="rId10"/>
    <p:sldLayoutId id="2147486293" r:id="rId11"/>
    <p:sldLayoutId id="2147486269" r:id="rId12"/>
    <p:sldLayoutId id="2147486255" r:id="rId13"/>
    <p:sldLayoutId id="2147486270" r:id="rId14"/>
    <p:sldLayoutId id="2147486271" r:id="rId15"/>
    <p:sldLayoutId id="2147486272" r:id="rId16"/>
    <p:sldLayoutId id="2147486273" r:id="rId17"/>
    <p:sldLayoutId id="2147486290" r:id="rId18"/>
    <p:sldLayoutId id="2147486303" r:id="rId19"/>
    <p:sldLayoutId id="2147486305" r:id="rId20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B305F819-AA7E-4B40-8744-E36BE1D72A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305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die Formate des Vorlagentextes zu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4FA77B0F-AF0A-4546-8D88-B76FD4A7713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 b="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40E2924-3ABB-474B-8B29-0A3FB04DCA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629400" y="6400800"/>
            <a:ext cx="2286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Name, 15. Jan. 2007</a:t>
            </a:r>
          </a:p>
        </p:txBody>
      </p:sp>
      <p:pic>
        <p:nvPicPr>
          <p:cNvPr id="11269" name="Picture 7">
            <a:extLst>
              <a:ext uri="{FF2B5EF4-FFF2-40B4-BE49-F238E27FC236}">
                <a16:creationId xmlns:a16="http://schemas.microsoft.com/office/drawing/2014/main" id="{1A7234D6-D02E-AE43-98FA-0E79C20DBD9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 Box 9">
            <a:extLst>
              <a:ext uri="{FF2B5EF4-FFF2-40B4-BE49-F238E27FC236}">
                <a16:creationId xmlns:a16="http://schemas.microsoft.com/office/drawing/2014/main" id="{8C61E83D-F6E0-1743-AC49-4DEA219FC0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71600" y="762000"/>
            <a:ext cx="4876800" cy="39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2000">
                <a:solidFill>
                  <a:srgbClr val="000000"/>
                </a:solidFill>
                <a:latin typeface="Arial" charset="0"/>
              </a:rPr>
              <a:t>Landesinitiative „Leben ohne Qualm“</a:t>
            </a:r>
          </a:p>
        </p:txBody>
      </p:sp>
      <p:pic>
        <p:nvPicPr>
          <p:cNvPr id="11271" name="Picture 10" descr="http://www.loq.de/pics/figur/kontakt.gif">
            <a:extLst>
              <a:ext uri="{FF2B5EF4-FFF2-40B4-BE49-F238E27FC236}">
                <a16:creationId xmlns:a16="http://schemas.microsoft.com/office/drawing/2014/main" id="{7C78CC8F-F1CE-CB41-932A-36D75EABE7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r:link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76200"/>
            <a:ext cx="24384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272" name="Object 11">
            <a:extLst>
              <a:ext uri="{FF2B5EF4-FFF2-40B4-BE49-F238E27FC236}">
                <a16:creationId xmlns:a16="http://schemas.microsoft.com/office/drawing/2014/main" id="{D79711D5-CB2C-954F-B26F-54F7B5DAF09B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381000" y="5486400"/>
          <a:ext cx="7810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ld" r:id="rId17" imgW="3314700" imgH="4203700" progId="Word.Picture.8">
                  <p:embed/>
                </p:oleObj>
              </mc:Choice>
              <mc:Fallback>
                <p:oleObj name="Bild" r:id="rId17" imgW="3314700" imgH="4203700" progId="Word.Picture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86400"/>
                        <a:ext cx="7810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3" name="Line 12">
            <a:extLst>
              <a:ext uri="{FF2B5EF4-FFF2-40B4-BE49-F238E27FC236}">
                <a16:creationId xmlns:a16="http://schemas.microsoft.com/office/drawing/2014/main" id="{949D4956-6567-1B4B-BBBA-606587E7FB0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12192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74" r:id="rId1"/>
    <p:sldLayoutId id="2147486275" r:id="rId2"/>
    <p:sldLayoutId id="2147486276" r:id="rId3"/>
    <p:sldLayoutId id="2147486277" r:id="rId4"/>
    <p:sldLayoutId id="2147486278" r:id="rId5"/>
    <p:sldLayoutId id="2147486279" r:id="rId6"/>
    <p:sldLayoutId id="2147486280" r:id="rId7"/>
    <p:sldLayoutId id="2147486281" r:id="rId8"/>
    <p:sldLayoutId id="2147486282" r:id="rId9"/>
    <p:sldLayoutId id="2147486283" r:id="rId10"/>
    <p:sldLayoutId id="2147486284" r:id="rId11"/>
    <p:sldLayoutId id="2147486285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platzhalter 1">
            <a:extLst>
              <a:ext uri="{FF2B5EF4-FFF2-40B4-BE49-F238E27FC236}">
                <a16:creationId xmlns:a16="http://schemas.microsoft.com/office/drawing/2014/main" id="{58BA23E9-7627-2142-9216-A786F89AFC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</a:p>
        </p:txBody>
      </p:sp>
      <p:sp>
        <p:nvSpPr>
          <p:cNvPr id="24579" name="Textplatzhalter 2">
            <a:extLst>
              <a:ext uri="{FF2B5EF4-FFF2-40B4-BE49-F238E27FC236}">
                <a16:creationId xmlns:a16="http://schemas.microsoft.com/office/drawing/2014/main" id="{1C2B6A80-90C0-1F4B-BE7F-46CAD8608B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090224-8E38-5D49-B914-6F980E6C8E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898989"/>
                </a:solidFill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B3AFEE8C-F10C-0E40-98FD-3F494025A011}" type="datetimeFigureOut">
              <a:rPr lang="de-DE" altLang="de-DE"/>
              <a:pPr>
                <a:defRPr/>
              </a:pPr>
              <a:t>24.07.2025</a:t>
            </a:fld>
            <a:endParaRPr lang="de-DE" alt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C000E07-5E2B-464D-8DA4-6EC02E8CC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898989"/>
                </a:solidFill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021105-113A-E743-8C39-9B15DBFB5F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BC75844-074D-954D-B5FC-B59AD7F12F2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57" r:id="rId1"/>
    <p:sldLayoutId id="2147486258" r:id="rId2"/>
    <p:sldLayoutId id="2147486259" r:id="rId3"/>
    <p:sldLayoutId id="2147486260" r:id="rId4"/>
    <p:sldLayoutId id="2147486261" r:id="rId5"/>
    <p:sldLayoutId id="2147486262" r:id="rId6"/>
    <p:sldLayoutId id="2147486263" r:id="rId7"/>
    <p:sldLayoutId id="2147486264" r:id="rId8"/>
    <p:sldLayoutId id="2147486265" r:id="rId9"/>
    <p:sldLayoutId id="2147486266" r:id="rId10"/>
    <p:sldLayoutId id="214748626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pixabay.com/de/?utm_source=link-attribution&amp;utm_medium=referral&amp;utm_campaign=image&amp;utm_content=576333" TargetMode="External"/><Relationship Id="rId5" Type="http://schemas.openxmlformats.org/officeDocument/2006/relationships/hyperlink" Target="https://pixabay.com/de/users/openclipart-vectors-30363/?utm_source=link-attribution&amp;utm_medium=referral&amp;utm_campaign=image&amp;utm_content=576333" TargetMode="External"/><Relationship Id="rId4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ugcom.de/drogenlexikon/buchstabe-d/drogen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drugcom.de/drogenlexikon/buchstabe-p/psychopharmaka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/var/folders/2n/vy0frvpj7l3dmnc3ms0mf6tr0000gn/T/com.microsoft.Word/WebArchiveCopyPasteTempFiles/csm_Infografik-Standardglas_073852754a.pn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pixabay.com/de/?utm_source=link-attribution&amp;utm_medium=referral&amp;utm_campaign=image&amp;utm_content=98648" TargetMode="External"/><Relationship Id="rId4" Type="http://schemas.openxmlformats.org/officeDocument/2006/relationships/hyperlink" Target="https://pixabay.com/de/users/openicons-28911/?utm_source=link-attribution&amp;utm_medium=referral&amp;utm_campaign=image&amp;utm_content=9864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pixabay.com/de/?utm_source=link-attribution&amp;utm_medium=referral&amp;utm_campaign=image&amp;utm_content=8925130" TargetMode="External"/><Relationship Id="rId4" Type="http://schemas.openxmlformats.org/officeDocument/2006/relationships/hyperlink" Target="https://pixabay.com/de/users/mohamed_hassan-5229782/?utm_source=link-attribution&amp;utm_medium=referral&amp;utm_campaign=image&amp;utm_content=8925130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32550E19-C9E4-B944-9017-62EDF82BDDF3}"/>
              </a:ext>
            </a:extLst>
          </p:cNvPr>
          <p:cNvSpPr/>
          <p:nvPr/>
        </p:nvSpPr>
        <p:spPr>
          <a:xfrm>
            <a:off x="1547664" y="1628800"/>
            <a:ext cx="4464496" cy="172354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de-DE" sz="3200" b="1" dirty="0">
                <a:solidFill>
                  <a:srgbClr val="00807D"/>
                </a:solidFill>
                <a:latin typeface="Arial" panose="020B0604020202020204" pitchFamily="34" charset="0"/>
              </a:rPr>
              <a:t>Die Unterrichtseinheit </a:t>
            </a:r>
          </a:p>
          <a:p>
            <a:pPr>
              <a:spcAft>
                <a:spcPts val="600"/>
              </a:spcAft>
            </a:pPr>
            <a:r>
              <a:rPr lang="de-DE" sz="3200" b="1" dirty="0">
                <a:solidFill>
                  <a:srgbClr val="00807D"/>
                </a:solidFill>
                <a:latin typeface="Arial" panose="020B0604020202020204" pitchFamily="34" charset="0"/>
              </a:rPr>
              <a:t>Substanz Alkohol</a:t>
            </a:r>
          </a:p>
          <a:p>
            <a:pPr>
              <a:spcAft>
                <a:spcPts val="600"/>
              </a:spcAft>
            </a:pPr>
            <a:endParaRPr lang="de-DE" sz="3200" b="1" dirty="0">
              <a:solidFill>
                <a:srgbClr val="00807D"/>
              </a:solidFill>
              <a:latin typeface="Arial" panose="020B0604020202020204" pitchFamily="34" charset="0"/>
            </a:endParaRPr>
          </a:p>
        </p:txBody>
      </p:sp>
      <p:pic>
        <p:nvPicPr>
          <p:cNvPr id="7" name="Grafik 6" descr="Ein Bild, das Text, Vogel, Schrift, Grafiken enthält.&#10;&#10;Automatisch generierte Beschreibung">
            <a:extLst>
              <a:ext uri="{FF2B5EF4-FFF2-40B4-BE49-F238E27FC236}">
                <a16:creationId xmlns:a16="http://schemas.microsoft.com/office/drawing/2014/main" id="{02360665-0C1A-A218-CFBE-A65F1DC7BC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2158071" cy="1025084"/>
          </a:xfrm>
          <a:prstGeom prst="rect">
            <a:avLst/>
          </a:prstGeom>
        </p:spPr>
      </p:pic>
      <p:pic>
        <p:nvPicPr>
          <p:cNvPr id="5" name="Grafik 4" descr="Ein Bild, das Stilllebenfotografie, Flasche enthält.&#10;&#10;Automatisch generierte Beschreibung">
            <a:extLst>
              <a:ext uri="{FF2B5EF4-FFF2-40B4-BE49-F238E27FC236}">
                <a16:creationId xmlns:a16="http://schemas.microsoft.com/office/drawing/2014/main" id="{12C55528-5CBA-5D11-D0B9-560F35B2F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2348880"/>
            <a:ext cx="1684024" cy="292608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F757DBF-D93F-C82E-224D-AECA06FA0735}"/>
              </a:ext>
            </a:extLst>
          </p:cNvPr>
          <p:cNvSpPr txBox="1"/>
          <p:nvPr/>
        </p:nvSpPr>
        <p:spPr>
          <a:xfrm>
            <a:off x="6156176" y="5381291"/>
            <a:ext cx="30243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0" i="0" dirty="0">
                <a:solidFill>
                  <a:srgbClr val="191B26"/>
                </a:solidFill>
                <a:effectLst/>
                <a:latin typeface="Aptos" panose="020B0004020202020204" pitchFamily="34" charset="0"/>
              </a:rPr>
              <a:t>Bild von </a:t>
            </a:r>
            <a:r>
              <a:rPr lang="de-DE" sz="900" b="0" i="0" u="sng" dirty="0" err="1">
                <a:solidFill>
                  <a:srgbClr val="191B26"/>
                </a:solidFill>
                <a:effectLst/>
                <a:latin typeface="Aptos" panose="020B0004020202020204" pitchFamily="34" charset="0"/>
                <a:hlinkClick r:id="rId5"/>
              </a:rPr>
              <a:t>OpenClipart-Vectors</a:t>
            </a:r>
            <a:r>
              <a:rPr lang="de-DE" sz="900" b="0" i="0" dirty="0">
                <a:solidFill>
                  <a:srgbClr val="191B26"/>
                </a:solidFill>
                <a:effectLst/>
                <a:latin typeface="Aptos" panose="020B0004020202020204" pitchFamily="34" charset="0"/>
              </a:rPr>
              <a:t> auf </a:t>
            </a:r>
            <a:r>
              <a:rPr lang="de-DE" sz="900" b="0" i="0" u="sng" dirty="0" err="1">
                <a:solidFill>
                  <a:srgbClr val="191B26"/>
                </a:solidFill>
                <a:effectLst/>
                <a:latin typeface="Aptos" panose="020B0004020202020204" pitchFamily="34" charset="0"/>
                <a:hlinkClick r:id="rId6"/>
              </a:rPr>
              <a:t>Pixabay</a:t>
            </a:r>
            <a:endParaRPr lang="de-DE" sz="9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2798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69D5FB54-A8B6-344C-BCA1-FC89CAC7EC50}"/>
              </a:ext>
            </a:extLst>
          </p:cNvPr>
          <p:cNvGrpSpPr/>
          <p:nvPr/>
        </p:nvGrpSpPr>
        <p:grpSpPr>
          <a:xfrm>
            <a:off x="1331640" y="2790563"/>
            <a:ext cx="504056" cy="1783564"/>
            <a:chOff x="1331640" y="3573016"/>
            <a:chExt cx="504056" cy="1783564"/>
          </a:xfrm>
        </p:grpSpPr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F8F754CB-CBEE-BB49-9745-FC98AC97D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4816580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8DA4A58F-FE39-F64E-8CCB-6A4E0F6EE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4194997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X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75BE3120-C35F-624C-8F6F-21123627A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3573016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O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D00C17F-C75B-AA45-AC8C-842EF72CB591}"/>
              </a:ext>
            </a:extLst>
          </p:cNvPr>
          <p:cNvGrpSpPr/>
          <p:nvPr/>
        </p:nvGrpSpPr>
        <p:grpSpPr>
          <a:xfrm>
            <a:off x="1934164" y="2790563"/>
            <a:ext cx="4928468" cy="1775737"/>
            <a:chOff x="1914297" y="3586721"/>
            <a:chExt cx="5275673" cy="1775737"/>
          </a:xfrm>
        </p:grpSpPr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7B2FE570-0FD2-2242-BF94-2265C26D2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188087"/>
              <a:ext cx="5275673" cy="540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9525" indent="-9525" eaLnBrk="1" hangingPunct="1">
                <a:defRPr/>
              </a:pPr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0,4 Promille</a:t>
              </a:r>
              <a:endParaRPr lang="de-DE" altLang="de-DE" sz="18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3D1C2711-04AD-6149-97DB-B922027D8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822458"/>
              <a:ext cx="5275673" cy="540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 indent="9525">
                <a:defRPr/>
              </a:pPr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0,8 Promille</a:t>
              </a:r>
              <a:endParaRPr lang="de-DE" altLang="de-DE" sz="18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87841480-922B-844E-A1EF-8A0AE31B8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3586721"/>
              <a:ext cx="5275673" cy="54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0,1 Promille</a:t>
              </a:r>
              <a:endParaRPr lang="de-DE" altLang="de-DE" sz="18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0CAAF5FD-4711-DD40-813E-582CAB0455B0}"/>
              </a:ext>
            </a:extLst>
          </p:cNvPr>
          <p:cNvSpPr txBox="1"/>
          <p:nvPr/>
        </p:nvSpPr>
        <p:spPr>
          <a:xfrm>
            <a:off x="1261982" y="1057296"/>
            <a:ext cx="1108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00807D"/>
                </a:solidFill>
                <a:latin typeface="+mn-lt"/>
              </a:rPr>
              <a:t>Frage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B5B42C38-DF1F-8F49-9824-A9898453F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1982" y="1889588"/>
            <a:ext cx="59743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556260" algn="just">
              <a:spcBef>
                <a:spcPts val="500"/>
              </a:spcBef>
              <a:spcAft>
                <a:spcPts val="300"/>
              </a:spcAft>
            </a:pPr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 (Textkörper)"/>
              </a:rPr>
              <a:t>Wieviel Promille Blutalkoholkonzentration hat ein 75 kg schwerer Mann ungefähr nach 0,5 l Bier?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 (Textkörper)"/>
            </a:endParaRPr>
          </a:p>
        </p:txBody>
      </p:sp>
    </p:spTree>
    <p:extLst>
      <p:ext uri="{BB962C8B-B14F-4D97-AF65-F5344CB8AC3E}">
        <p14:creationId xmlns:p14="http://schemas.microsoft.com/office/powerpoint/2010/main" val="2581158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C5781-EFB0-45A6-3B6A-BF345EF65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5752D22-36DE-0D2F-F841-491A541FE224}"/>
              </a:ext>
            </a:extLst>
          </p:cNvPr>
          <p:cNvGrpSpPr/>
          <p:nvPr/>
        </p:nvGrpSpPr>
        <p:grpSpPr>
          <a:xfrm>
            <a:off x="1331640" y="2790563"/>
            <a:ext cx="504056" cy="1783564"/>
            <a:chOff x="1331640" y="3573016"/>
            <a:chExt cx="504056" cy="1783564"/>
          </a:xfrm>
        </p:grpSpPr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35B5B81D-BCB7-B00A-C232-2A9ED82F1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4816580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X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A65E0D17-F892-3F52-3893-2875ED932A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4194997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DD006383-F12D-0A6C-F04E-3B0DB7102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3573016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O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2564F210-0FAD-2447-8EB1-936EC5A7AF97}"/>
              </a:ext>
            </a:extLst>
          </p:cNvPr>
          <p:cNvGrpSpPr/>
          <p:nvPr/>
        </p:nvGrpSpPr>
        <p:grpSpPr>
          <a:xfrm>
            <a:off x="1934164" y="2790563"/>
            <a:ext cx="4928468" cy="1775737"/>
            <a:chOff x="1914297" y="3586721"/>
            <a:chExt cx="5275673" cy="1775737"/>
          </a:xfrm>
        </p:grpSpPr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028170C8-C4DD-CA0D-20B0-926AB71C0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188087"/>
              <a:ext cx="5275673" cy="540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9525" indent="-9525" eaLnBrk="1" hangingPunct="1">
                <a:defRPr/>
              </a:pPr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0,4 Promille</a:t>
              </a:r>
              <a:endParaRPr lang="de-DE" altLang="de-DE" sz="18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60ACB519-9B81-D8A5-9E95-047AA8163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822458"/>
              <a:ext cx="5275673" cy="540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 indent="9525">
                <a:defRPr/>
              </a:pPr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0,6 Promille</a:t>
              </a:r>
              <a:endParaRPr lang="de-DE" altLang="de-DE" sz="18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FD5626AB-D7D2-0F7A-8180-53C23F874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3586721"/>
              <a:ext cx="5275673" cy="54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0,2 Promille</a:t>
              </a:r>
              <a:endParaRPr lang="de-DE" altLang="de-DE" sz="18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47D2D02B-5872-34E5-1242-B2651787334F}"/>
              </a:ext>
            </a:extLst>
          </p:cNvPr>
          <p:cNvSpPr txBox="1"/>
          <p:nvPr/>
        </p:nvSpPr>
        <p:spPr>
          <a:xfrm>
            <a:off x="1261982" y="1057296"/>
            <a:ext cx="1108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00807D"/>
                </a:solidFill>
                <a:latin typeface="+mn-lt"/>
              </a:rPr>
              <a:t>Frage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1FEC3338-6EE1-3FEC-C970-086ABA9C3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1982" y="1889588"/>
            <a:ext cx="59743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556260" algn="just">
              <a:spcBef>
                <a:spcPts val="500"/>
              </a:spcBef>
              <a:spcAft>
                <a:spcPts val="300"/>
              </a:spcAft>
            </a:pPr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 (Textkörper)"/>
              </a:rPr>
              <a:t>Wieviel Promille Blutalkoholkonzentration hat eine 60 kg schwere Frau ungefähr nach 0,5 l Bier?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 (Textkörper)"/>
            </a:endParaRPr>
          </a:p>
        </p:txBody>
      </p:sp>
    </p:spTree>
    <p:extLst>
      <p:ext uri="{BB962C8B-B14F-4D97-AF65-F5344CB8AC3E}">
        <p14:creationId xmlns:p14="http://schemas.microsoft.com/office/powerpoint/2010/main" val="4126803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69D5FB54-A8B6-344C-BCA1-FC89CAC7EC50}"/>
              </a:ext>
            </a:extLst>
          </p:cNvPr>
          <p:cNvGrpSpPr/>
          <p:nvPr/>
        </p:nvGrpSpPr>
        <p:grpSpPr>
          <a:xfrm>
            <a:off x="1274642" y="2397167"/>
            <a:ext cx="504056" cy="2345666"/>
            <a:chOff x="1331640" y="3573016"/>
            <a:chExt cx="504056" cy="2345666"/>
          </a:xfrm>
        </p:grpSpPr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F8F754CB-CBEE-BB49-9745-FC98AC97D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4391677"/>
              <a:ext cx="504056" cy="71336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8DA4A58F-FE39-F64E-8CCB-6A4E0F6EE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5205319"/>
              <a:ext cx="504056" cy="71336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X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75BE3120-C35F-624C-8F6F-21123627A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3573016"/>
              <a:ext cx="504056" cy="71838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O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D00C17F-C75B-AA45-AC8C-842EF72CB591}"/>
              </a:ext>
            </a:extLst>
          </p:cNvPr>
          <p:cNvGrpSpPr/>
          <p:nvPr/>
        </p:nvGrpSpPr>
        <p:grpSpPr>
          <a:xfrm>
            <a:off x="1883150" y="2397167"/>
            <a:ext cx="5734180" cy="2345668"/>
            <a:chOff x="1914297" y="3228606"/>
            <a:chExt cx="5275673" cy="2345668"/>
          </a:xfrm>
        </p:grpSpPr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7B2FE570-0FD2-2242-BF94-2265C26D2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035338"/>
              <a:ext cx="5275673" cy="71336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fontAlgn="ctr"/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Weil sie viel rohen Fisch (Sushi) essen. Das Fischeiweiß verschlechtert den Abbau des Alkohols im Stoffwechsel.</a:t>
              </a:r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3D1C2711-04AD-6149-97DB-B922027D8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860910"/>
              <a:ext cx="5275673" cy="71336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 indent="9525">
                <a:defRPr/>
              </a:pPr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Weil ihnen ein Enzym zur Verarbeitung des Alkohols fehlt.</a:t>
              </a:r>
              <a:endParaRPr lang="de-DE" altLang="de-DE" sz="18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87841480-922B-844E-A1EF-8A0AE31B8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3228606"/>
              <a:ext cx="5275673" cy="71336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 fontAlgn="ctr"/>
              <a:r>
                <a:rPr lang="de-DE" sz="1800" b="1" dirty="0">
                  <a:solidFill>
                    <a:schemeClr val="tx1"/>
                  </a:solidFill>
                  <a:latin typeface="+mn-lt"/>
                </a:rPr>
                <a:t>Weil sie aufgrund von religiösen Verboten nicht an Alkohol gewöhnt sind.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0CAAF5FD-4711-DD40-813E-582CAB0455B0}"/>
              </a:ext>
            </a:extLst>
          </p:cNvPr>
          <p:cNvSpPr txBox="1"/>
          <p:nvPr/>
        </p:nvSpPr>
        <p:spPr>
          <a:xfrm>
            <a:off x="1261982" y="762714"/>
            <a:ext cx="1108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00807D"/>
                </a:solidFill>
                <a:latin typeface="+mn-lt"/>
              </a:rPr>
              <a:t>Frage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B5B42C38-DF1F-8F49-9824-A9898453F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1982" y="1541489"/>
            <a:ext cx="56750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Warum vertragen Asiatinnen und Asiaten weniger Alkohol?</a:t>
            </a:r>
          </a:p>
        </p:txBody>
      </p:sp>
    </p:spTree>
    <p:extLst>
      <p:ext uri="{BB962C8B-B14F-4D97-AF65-F5344CB8AC3E}">
        <p14:creationId xmlns:p14="http://schemas.microsoft.com/office/powerpoint/2010/main" val="2942082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id="{B5B42C38-DF1F-8F49-9824-A9898453F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9741" y="571878"/>
            <a:ext cx="640844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00807D"/>
                </a:solidFill>
                <a:latin typeface="+mn-lt"/>
              </a:rPr>
              <a:t>Warum vertragen Asiatinnen und Asiaten weniger Alkohol?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3F1CEBD-C286-BF42-8BB8-7FB4027D7BBE}"/>
              </a:ext>
            </a:extLst>
          </p:cNvPr>
          <p:cNvSpPr/>
          <p:nvPr/>
        </p:nvSpPr>
        <p:spPr>
          <a:xfrm>
            <a:off x="1224013" y="1700808"/>
            <a:ext cx="6379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Mai Lab (Quarks), 14.09.2017</a:t>
            </a:r>
            <a:r>
              <a:rPr lang="de-DE" dirty="0"/>
              <a:t>	</a:t>
            </a:r>
            <a:r>
              <a:rPr lang="de-DE" sz="2000" dirty="0"/>
              <a:t> </a:t>
            </a:r>
            <a:endParaRPr lang="de-DE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D990A56-F7BF-C044-A583-45A0D7A2B9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1126" y="3274200"/>
            <a:ext cx="2736304" cy="25950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80F756D7-F5B3-F44E-B31D-904961457048}"/>
              </a:ext>
            </a:extLst>
          </p:cNvPr>
          <p:cNvSpPr/>
          <p:nvPr/>
        </p:nvSpPr>
        <p:spPr>
          <a:xfrm>
            <a:off x="1209741" y="2852509"/>
            <a:ext cx="61790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rgbClr val="000000"/>
                </a:solidFill>
                <a:latin typeface="+mn-lt"/>
              </a:rPr>
              <a:t>https://</a:t>
            </a:r>
            <a:r>
              <a:rPr lang="de-DE" sz="2000" dirty="0" err="1">
                <a:solidFill>
                  <a:srgbClr val="000000"/>
                </a:solidFill>
                <a:latin typeface="+mn-lt"/>
              </a:rPr>
              <a:t>www.youtube.com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/</a:t>
            </a:r>
            <a:r>
              <a:rPr lang="de-DE" sz="2000" dirty="0" err="1">
                <a:solidFill>
                  <a:srgbClr val="000000"/>
                </a:solidFill>
                <a:latin typeface="+mn-lt"/>
              </a:rPr>
              <a:t>watch?v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=</a:t>
            </a:r>
            <a:r>
              <a:rPr lang="de-DE" sz="2000" dirty="0" err="1">
                <a:solidFill>
                  <a:srgbClr val="000000"/>
                </a:solidFill>
                <a:latin typeface="+mn-lt"/>
              </a:rPr>
              <a:t>XTMIomsXxKM</a:t>
            </a:r>
            <a:r>
              <a:rPr lang="de-DE" sz="2000" dirty="0">
                <a:solidFill>
                  <a:srgbClr val="000000"/>
                </a:solidFill>
                <a:latin typeface="+mn-lt"/>
              </a:rPr>
              <a:t> </a:t>
            </a:r>
            <a:endParaRPr lang="de-DE" sz="2000" dirty="0">
              <a:solidFill>
                <a:srgbClr val="000000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7644512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69D5FB54-A8B6-344C-BCA1-FC89CAC7EC50}"/>
              </a:ext>
            </a:extLst>
          </p:cNvPr>
          <p:cNvGrpSpPr/>
          <p:nvPr/>
        </p:nvGrpSpPr>
        <p:grpSpPr>
          <a:xfrm>
            <a:off x="1331640" y="2790563"/>
            <a:ext cx="504056" cy="1783564"/>
            <a:chOff x="1331640" y="3573016"/>
            <a:chExt cx="504056" cy="1783564"/>
          </a:xfrm>
        </p:grpSpPr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F8F754CB-CBEE-BB49-9745-FC98AC97D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4816580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8DA4A58F-FE39-F64E-8CCB-6A4E0F6EE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4194997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X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75BE3120-C35F-624C-8F6F-21123627A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3573016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</a:rPr>
                <a:t>O</a:t>
              </a:r>
              <a:endParaRPr lang="de-DE" altLang="de-DE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D00C17F-C75B-AA45-AC8C-842EF72CB591}"/>
              </a:ext>
            </a:extLst>
          </p:cNvPr>
          <p:cNvGrpSpPr/>
          <p:nvPr/>
        </p:nvGrpSpPr>
        <p:grpSpPr>
          <a:xfrm>
            <a:off x="1934164" y="2790563"/>
            <a:ext cx="4928468" cy="1775737"/>
            <a:chOff x="1914297" y="3586721"/>
            <a:chExt cx="5275673" cy="1775737"/>
          </a:xfrm>
        </p:grpSpPr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7B2FE570-0FD2-2242-BF94-2265C26D2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188087"/>
              <a:ext cx="5275673" cy="540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   	ca. 30 bis 70 Minuten</a:t>
              </a:r>
              <a:endParaRPr lang="de-DE" altLang="de-DE" sz="20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3D1C2711-04AD-6149-97DB-B922027D8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4822458"/>
              <a:ext cx="5275673" cy="540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	ca. 70 bis 120 Minuten</a:t>
              </a:r>
              <a:endParaRPr lang="de-DE" altLang="de-DE" sz="20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87841480-922B-844E-A1EF-8A0AE31B8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297" y="3586721"/>
              <a:ext cx="5275673" cy="54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r>
                <a:rPr lang="de-DE" altLang="de-DE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     	</a:t>
              </a: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ca.</a:t>
              </a:r>
              <a:r>
                <a:rPr lang="de-DE" altLang="de-DE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 </a:t>
              </a: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5 bis 30 Minuten</a:t>
              </a:r>
              <a:endParaRPr lang="de-DE" altLang="de-DE" sz="20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0CAAF5FD-4711-DD40-813E-582CAB0455B0}"/>
              </a:ext>
            </a:extLst>
          </p:cNvPr>
          <p:cNvSpPr txBox="1"/>
          <p:nvPr/>
        </p:nvSpPr>
        <p:spPr>
          <a:xfrm>
            <a:off x="1187624" y="1007152"/>
            <a:ext cx="1108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00807D"/>
                </a:solidFill>
                <a:latin typeface="+mn-lt"/>
              </a:rPr>
              <a:t>Frage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B5B42C38-DF1F-8F49-9824-A9898453F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624" y="1828178"/>
            <a:ext cx="633670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Wie lange nach dem Konsum tritt das Wirkungsmaximum bei Alkohol ein? </a:t>
            </a:r>
          </a:p>
        </p:txBody>
      </p:sp>
    </p:spTree>
    <p:extLst>
      <p:ext uri="{BB962C8B-B14F-4D97-AF65-F5344CB8AC3E}">
        <p14:creationId xmlns:p14="http://schemas.microsoft.com/office/powerpoint/2010/main" val="9724972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E36792D5-240B-1041-A01E-ADD72701A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98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de-DE" altLang="de-DE" sz="2400" b="0">
              <a:latin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62A9E0D-B492-DF40-8CC2-51AE4A8FCBAE}"/>
              </a:ext>
            </a:extLst>
          </p:cNvPr>
          <p:cNvSpPr/>
          <p:nvPr/>
        </p:nvSpPr>
        <p:spPr>
          <a:xfrm>
            <a:off x="1043608" y="1196752"/>
            <a:ext cx="678806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00807D"/>
                </a:solidFill>
                <a:latin typeface="+mn-lt"/>
              </a:rPr>
              <a:t>Toleranz</a:t>
            </a:r>
          </a:p>
          <a:p>
            <a:endParaRPr lang="de-DE" sz="1400" b="1" dirty="0">
              <a:solidFill>
                <a:srgbClr val="00807D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Bei den meisten </a:t>
            </a:r>
            <a:r>
              <a:rPr lang="de-DE" sz="2000" dirty="0">
                <a:solidFill>
                  <a:schemeClr val="tx1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Drogen</a:t>
            </a:r>
            <a:r>
              <a:rPr lang="de-DE" sz="2000" dirty="0">
                <a:solidFill>
                  <a:schemeClr val="tx1"/>
                </a:solidFill>
                <a:latin typeface="+mn-lt"/>
              </a:rPr>
              <a:t> und </a:t>
            </a:r>
            <a:r>
              <a:rPr lang="de-DE" sz="2000" dirty="0">
                <a:solidFill>
                  <a:schemeClr val="tx1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Psychopharmaka</a:t>
            </a:r>
            <a:r>
              <a:rPr lang="de-DE" sz="2000" dirty="0">
                <a:solidFill>
                  <a:schemeClr val="tx1"/>
                </a:solidFill>
                <a:latin typeface="+mn-lt"/>
              </a:rPr>
              <a:t>, die regelmäßig eingenommen werden, steigt die Empfindlichkeitsschwelle gegenüber der Substanz an. </a:t>
            </a:r>
          </a:p>
          <a:p>
            <a:endParaRPr lang="de-DE" sz="2000" dirty="0">
              <a:solidFill>
                <a:schemeClr val="tx1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Um die gleiche Wirkung zu erzielen, wird eine immer höhere Dosis benötigt.</a:t>
            </a:r>
          </a:p>
          <a:p>
            <a:endParaRPr lang="de-DE" sz="2000" dirty="0">
              <a:solidFill>
                <a:schemeClr val="tx1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Dies ist auch bei Alkohol der Fall.</a:t>
            </a:r>
          </a:p>
          <a:p>
            <a:br>
              <a:rPr lang="de-DE" sz="2000" dirty="0">
                <a:solidFill>
                  <a:schemeClr val="tx1"/>
                </a:solidFill>
                <a:latin typeface="+mn-lt"/>
              </a:rPr>
            </a:br>
            <a:endParaRPr lang="de-DE" sz="2000" b="0" i="0" u="none" strike="noStrike" dirty="0"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116589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6">
            <a:extLst>
              <a:ext uri="{FF2B5EF4-FFF2-40B4-BE49-F238E27FC236}">
                <a16:creationId xmlns:a16="http://schemas.microsoft.com/office/drawing/2014/main" id="{F8DFA2C8-F636-7344-B4DB-B27ACB4AF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5896" y="0"/>
            <a:ext cx="7886700" cy="10476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 defTabSz="914400" eaLnBrk="1" hangingPunct="1">
              <a:spcAft>
                <a:spcPts val="1200"/>
              </a:spcAft>
              <a:defRPr/>
            </a:pPr>
            <a:br>
              <a:rPr lang="en-US" sz="3600" b="1" kern="1200" dirty="0">
                <a:solidFill>
                  <a:srgbClr val="FFFFFF"/>
                </a:solidFill>
                <a:latin typeface="+mj-lt"/>
              </a:rPr>
            </a:br>
            <a:r>
              <a:rPr lang="en-US" sz="3600" b="1" kern="1200" dirty="0" err="1">
                <a:solidFill>
                  <a:srgbClr val="FFFFFF"/>
                </a:solidFill>
                <a:latin typeface="+mj-lt"/>
              </a:rPr>
              <a:t>Übung</a:t>
            </a:r>
            <a:endParaRPr lang="en-US" sz="3600" b="1" kern="12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E886A96-D224-134F-8EDE-C97E761A1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44" y="3356992"/>
            <a:ext cx="6408712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b="1" dirty="0" err="1">
                <a:solidFill>
                  <a:srgbClr val="00807D"/>
                </a:solidFill>
              </a:rPr>
              <a:t>Berechnung</a:t>
            </a:r>
            <a:r>
              <a:rPr lang="en-US" sz="3200" b="1" dirty="0">
                <a:solidFill>
                  <a:srgbClr val="00807D"/>
                </a:solidFill>
              </a:rPr>
              <a:t> der </a:t>
            </a:r>
            <a:r>
              <a:rPr lang="en-US" sz="3200" b="1" dirty="0" err="1">
                <a:solidFill>
                  <a:srgbClr val="00807D"/>
                </a:solidFill>
              </a:rPr>
              <a:t>Alkoholkonzentration</a:t>
            </a:r>
            <a:r>
              <a:rPr lang="en-US" sz="3200" b="1" dirty="0">
                <a:solidFill>
                  <a:srgbClr val="00807D"/>
                </a:solidFill>
              </a:rPr>
              <a:t> </a:t>
            </a:r>
            <a:r>
              <a:rPr lang="en-US" sz="3200" b="1" dirty="0" err="1">
                <a:solidFill>
                  <a:srgbClr val="00807D"/>
                </a:solidFill>
              </a:rPr>
              <a:t>im</a:t>
            </a:r>
            <a:r>
              <a:rPr lang="en-US" sz="3200" b="1" dirty="0">
                <a:solidFill>
                  <a:srgbClr val="00807D"/>
                </a:solidFill>
              </a:rPr>
              <a:t> </a:t>
            </a:r>
            <a:r>
              <a:rPr lang="en-US" sz="3200" b="1" dirty="0" err="1">
                <a:solidFill>
                  <a:srgbClr val="00807D"/>
                </a:solidFill>
              </a:rPr>
              <a:t>Blut</a:t>
            </a:r>
            <a:endParaRPr lang="de-DE" sz="3200" dirty="0">
              <a:solidFill>
                <a:srgbClr val="00807D"/>
              </a:solidFill>
            </a:endParaRPr>
          </a:p>
        </p:txBody>
      </p:sp>
      <p:pic>
        <p:nvPicPr>
          <p:cNvPr id="3" name="Grafik 2" descr="Ein Bild, das Text, Vogel, Schrift, Grafiken enthält.&#10;&#10;Automatisch generierte Beschreibung">
            <a:extLst>
              <a:ext uri="{FF2B5EF4-FFF2-40B4-BE49-F238E27FC236}">
                <a16:creationId xmlns:a16="http://schemas.microsoft.com/office/drawing/2014/main" id="{423B0544-6CB7-7CF2-FB32-1AD6DF9D4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5" y="6050038"/>
            <a:ext cx="1584176" cy="75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2539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E36792D5-240B-1041-A01E-ADD72701A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98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de-DE" altLang="de-DE" sz="2400" b="0">
              <a:latin typeface="Times New Roman" panose="02020603050405020304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78B0B22-AB0B-64D3-BEA9-E7C64A95D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14337" name="Grafik 4">
            <a:extLst>
              <a:ext uri="{FF2B5EF4-FFF2-40B4-BE49-F238E27FC236}">
                <a16:creationId xmlns:a16="http://schemas.microsoft.com/office/drawing/2014/main" id="{F39ED1EC-561B-93A0-B7AD-02E400649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61873"/>
            <a:ext cx="5400600" cy="478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A276736-C221-AE1B-DCC6-83042B09CC9F}"/>
              </a:ext>
            </a:extLst>
          </p:cNvPr>
          <p:cNvSpPr txBox="1"/>
          <p:nvPr/>
        </p:nvSpPr>
        <p:spPr>
          <a:xfrm>
            <a:off x="1691680" y="5517232"/>
            <a:ext cx="2520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solidFill>
                  <a:schemeClr val="tx1"/>
                </a:solidFill>
                <a:latin typeface="Aptos" panose="020B0004020202020204" pitchFamily="34" charset="0"/>
              </a:rPr>
              <a:t>Screenshot von www.kenn-dein-limit.de</a:t>
            </a:r>
          </a:p>
        </p:txBody>
      </p:sp>
    </p:spTree>
    <p:extLst>
      <p:ext uri="{BB962C8B-B14F-4D97-AF65-F5344CB8AC3E}">
        <p14:creationId xmlns:p14="http://schemas.microsoft.com/office/powerpoint/2010/main" val="148598709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E36792D5-240B-1041-A01E-ADD72701A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98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de-DE" altLang="de-DE" sz="2400" b="0">
              <a:latin typeface="Times New Roman" panose="02020603050405020304" pitchFamily="18" charset="0"/>
            </a:endParaRP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E640B776-AA30-C743-8363-B1E60D998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60648"/>
            <a:ext cx="9036497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644521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C0D006-3CAE-468A-3061-585D0AE5DD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316" y="476672"/>
            <a:ext cx="6741368" cy="449858"/>
          </a:xfrm>
        </p:spPr>
        <p:txBody>
          <a:bodyPr/>
          <a:lstStyle/>
          <a:p>
            <a:r>
              <a:rPr lang="de-DE" sz="2400" b="1" dirty="0">
                <a:solidFill>
                  <a:srgbClr val="00807D"/>
                </a:solidFill>
                <a:ea typeface="Arial Unicode MS" panose="020B0604020202020204" pitchFamily="34" charset="-128"/>
              </a:rPr>
              <a:t>Berechnung der BAK mit der </a:t>
            </a:r>
            <a:r>
              <a:rPr lang="de-DE" sz="2400" b="1" dirty="0" err="1">
                <a:solidFill>
                  <a:srgbClr val="00807D"/>
                </a:solidFill>
                <a:ea typeface="Arial Unicode MS" panose="020B0604020202020204" pitchFamily="34" charset="-128"/>
              </a:rPr>
              <a:t>Widmark</a:t>
            </a:r>
            <a:r>
              <a:rPr lang="de-DE" sz="2400" b="1" dirty="0">
                <a:solidFill>
                  <a:srgbClr val="00807D"/>
                </a:solidFill>
                <a:ea typeface="Arial Unicode MS" panose="020B0604020202020204" pitchFamily="34" charset="-128"/>
              </a:rPr>
              <a:t>-Formel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89FED84-F59E-2406-9FD3-3631AD6B4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799684" cy="619050"/>
          </a:xfrm>
        </p:spPr>
        <p:txBody>
          <a:bodyPr/>
          <a:lstStyle/>
          <a:p>
            <a:r>
              <a:rPr lang="de-DE" dirty="0"/>
              <a:t>Getrunkene Menge reiner Alkohol in Gramm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76B6A6-D6BC-1416-2BE1-C2C8F20A3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E6CB9-33C1-7048-8D58-8AC3B1F79281}" type="slidenum">
              <a:rPr lang="de-DE" altLang="de-DE" smtClean="0"/>
              <a:pPr>
                <a:defRPr/>
              </a:pPr>
              <a:t>19</a:t>
            </a:fld>
            <a:endParaRPr lang="de-DE" alt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B1E8BB2-3B69-4536-B133-9BA3D48BCA97}"/>
              </a:ext>
            </a:extLst>
          </p:cNvPr>
          <p:cNvSpPr/>
          <p:nvPr/>
        </p:nvSpPr>
        <p:spPr>
          <a:xfrm>
            <a:off x="1763688" y="4005064"/>
            <a:ext cx="5544616" cy="4571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E0953C4-1EBF-4089-3DCD-223F6BCBD18C}"/>
              </a:ext>
            </a:extLst>
          </p:cNvPr>
          <p:cNvSpPr txBox="1"/>
          <p:nvPr/>
        </p:nvSpPr>
        <p:spPr>
          <a:xfrm>
            <a:off x="2483768" y="4123103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solidFill>
                  <a:schemeClr val="tx1"/>
                </a:solidFill>
                <a:latin typeface="+mj-lt"/>
              </a:rPr>
              <a:t>          (Körpergewicht in KG x </a:t>
            </a:r>
            <a:r>
              <a:rPr lang="de-DE" sz="1800" dirty="0">
                <a:solidFill>
                  <a:srgbClr val="FF0000"/>
                </a:solidFill>
                <a:latin typeface="+mj-lt"/>
              </a:rPr>
              <a:t>0,6*</a:t>
            </a:r>
            <a:r>
              <a:rPr lang="de-DE" sz="1800" dirty="0">
                <a:solidFill>
                  <a:schemeClr val="tx1"/>
                </a:solidFill>
                <a:latin typeface="+mj-lt"/>
              </a:rPr>
              <a:t>/</a:t>
            </a:r>
            <a:r>
              <a:rPr lang="de-DE" sz="1800" dirty="0">
                <a:solidFill>
                  <a:srgbClr val="0070C0"/>
                </a:solidFill>
                <a:latin typeface="+mj-lt"/>
              </a:rPr>
              <a:t>0,7**</a:t>
            </a:r>
            <a:r>
              <a:rPr lang="de-DE" sz="1800" dirty="0">
                <a:solidFill>
                  <a:schemeClr val="tx1"/>
                </a:solidFill>
                <a:latin typeface="+mj-lt"/>
              </a:rPr>
              <a:t>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D92C47A-A75F-1D45-1069-FDD7D2BC1BB9}"/>
              </a:ext>
            </a:extLst>
          </p:cNvPr>
          <p:cNvSpPr txBox="1"/>
          <p:nvPr/>
        </p:nvSpPr>
        <p:spPr>
          <a:xfrm>
            <a:off x="683568" y="544522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solidFill>
                  <a:srgbClr val="FF0000"/>
                </a:solidFill>
                <a:latin typeface="+mj-lt"/>
              </a:rPr>
              <a:t>*Bei Frauen</a:t>
            </a:r>
          </a:p>
          <a:p>
            <a:r>
              <a:rPr lang="de-DE" sz="1800" dirty="0">
                <a:solidFill>
                  <a:srgbClr val="0070C0"/>
                </a:solidFill>
                <a:latin typeface="+mj-lt"/>
              </a:rPr>
              <a:t>**Bei Männern</a:t>
            </a:r>
          </a:p>
        </p:txBody>
      </p:sp>
      <p:pic>
        <p:nvPicPr>
          <p:cNvPr id="6" name="Grafik 5" descr="Ein Bild, das Clipart, Cartoon enthält.&#10;&#10;Automatisch generierte Beschreibung">
            <a:extLst>
              <a:ext uri="{FF2B5EF4-FFF2-40B4-BE49-F238E27FC236}">
                <a16:creationId xmlns:a16="http://schemas.microsoft.com/office/drawing/2014/main" id="{98EDC530-9653-7081-829D-3C47245E98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886248"/>
            <a:ext cx="2455258" cy="245525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3E872C96-B0BD-BCCA-0818-8CD64B0E648B}"/>
              </a:ext>
            </a:extLst>
          </p:cNvPr>
          <p:cNvSpPr txBox="1"/>
          <p:nvPr/>
        </p:nvSpPr>
        <p:spPr>
          <a:xfrm>
            <a:off x="5724128" y="2026576"/>
            <a:ext cx="129614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solidFill>
                  <a:schemeClr val="tx1"/>
                </a:solidFill>
              </a:rPr>
              <a:t>Bild von Peggy und Marco Lachmann-Anke auf </a:t>
            </a:r>
            <a:r>
              <a:rPr lang="de-DE" sz="900" dirty="0" err="1">
                <a:solidFill>
                  <a:schemeClr val="tx1"/>
                </a:solidFill>
              </a:rPr>
              <a:t>Pixabay</a:t>
            </a:r>
            <a:endParaRPr lang="de-DE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197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49CEE311-B377-6443-9622-34763FBDF8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836712"/>
            <a:ext cx="7118211" cy="104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187" tIns="45593" rIns="91187" bIns="45593" numCol="1" anchor="ctr" anchorCtr="0" compatLnSpc="1">
            <a:prstTxWarp prst="textNoShape">
              <a:avLst/>
            </a:prstTxWarp>
            <a:no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de-DE" sz="2800" dirty="0">
                <a:solidFill>
                  <a:srgbClr val="00807D"/>
                </a:solidFill>
              </a:rPr>
              <a:t>Das Programm heute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4578419-C4F5-28D4-D1EB-DF01FCF98BE9}"/>
              </a:ext>
            </a:extLst>
          </p:cNvPr>
          <p:cNvSpPr txBox="1"/>
          <p:nvPr/>
        </p:nvSpPr>
        <p:spPr>
          <a:xfrm>
            <a:off x="972856" y="1648024"/>
            <a:ext cx="8136904" cy="4355752"/>
          </a:xfrm>
          <a:prstGeom prst="rect">
            <a:avLst/>
          </a:prstGeom>
          <a:solidFill>
            <a:schemeClr val="lt1"/>
          </a:solidFill>
          <a:ln w="2540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11200" lvl="0" indent="-3937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2430463" algn="l"/>
                <a:tab pos="5670550" algn="l"/>
              </a:tabLst>
            </a:pPr>
            <a:endParaRPr lang="de-DE" sz="800" dirty="0">
              <a:ln>
                <a:noFill/>
              </a:ln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  <a:cs typeface="Calibri (Textkörper)"/>
            </a:endParaRPr>
          </a:p>
          <a:p>
            <a:pPr marL="711200" lvl="0" indent="-3937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  <a:tabLst>
                <a:tab pos="2430463" algn="l"/>
                <a:tab pos="5670550" algn="l"/>
              </a:tabLst>
            </a:pPr>
            <a:r>
              <a:rPr lang="de-DE" sz="28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Calibri (Textkörper)"/>
              </a:rPr>
              <a:t>Infos zur Substanz Alkohol </a:t>
            </a:r>
            <a:endParaRPr lang="de-DE" sz="2800" dirty="0">
              <a:effectLst/>
              <a:latin typeface="+mn-lt"/>
              <a:ea typeface="Calibri" panose="020F0502020204030204" pitchFamily="34" charset="0"/>
              <a:cs typeface="Calibri (Textkörper)"/>
            </a:endParaRPr>
          </a:p>
          <a:p>
            <a:pPr marL="711200" indent="-393700">
              <a:spcBef>
                <a:spcPts val="600"/>
              </a:spcBef>
              <a:spcAft>
                <a:spcPts val="1200"/>
              </a:spcAft>
              <a:tabLst>
                <a:tab pos="2430463" algn="l"/>
                <a:tab pos="5670550" algn="l"/>
              </a:tabLst>
            </a:pPr>
            <a:r>
              <a:rPr lang="de-DE" sz="28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 (Textkörper)"/>
              </a:rPr>
              <a:t>2. </a:t>
            </a:r>
            <a:r>
              <a:rPr lang="de-DE" sz="28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Calibri (Textkörper)"/>
              </a:rPr>
              <a:t>Berechnen der</a:t>
            </a:r>
            <a:r>
              <a:rPr lang="de-DE" sz="28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 (Textkörper)"/>
              </a:rPr>
              <a:t> Blutalkoholkonzentration</a:t>
            </a:r>
            <a:endParaRPr lang="de-DE" sz="2800" dirty="0">
              <a:effectLst/>
              <a:latin typeface="+mn-lt"/>
              <a:ea typeface="Times New Roman" panose="02020603050405020304" pitchFamily="18" charset="0"/>
              <a:cs typeface="Calibri (Textkörper)"/>
            </a:endParaRPr>
          </a:p>
          <a:p>
            <a:pPr marL="711200" indent="-393700">
              <a:spcBef>
                <a:spcPts val="600"/>
              </a:spcBef>
              <a:spcAft>
                <a:spcPts val="1200"/>
              </a:spcAft>
              <a:tabLst>
                <a:tab pos="2430463" algn="l"/>
                <a:tab pos="5670550" algn="l"/>
              </a:tabLst>
            </a:pPr>
            <a:r>
              <a:rPr lang="de-DE" sz="28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 (Textkörper)"/>
              </a:rPr>
              <a:t>3.  Folgen des Alkoholkonzentration	</a:t>
            </a:r>
            <a:endParaRPr lang="de-DE" sz="2800" dirty="0">
              <a:effectLst/>
              <a:latin typeface="+mn-lt"/>
              <a:ea typeface="Times New Roman" panose="02020603050405020304" pitchFamily="18" charset="0"/>
              <a:cs typeface="Calibri (Textkörper)"/>
            </a:endParaRPr>
          </a:p>
          <a:p>
            <a:pPr marL="711200" indent="-393700">
              <a:spcBef>
                <a:spcPts val="600"/>
              </a:spcBef>
              <a:spcAft>
                <a:spcPts val="1200"/>
              </a:spcAft>
              <a:tabLst>
                <a:tab pos="2430463" algn="l"/>
                <a:tab pos="5670550" algn="l"/>
              </a:tabLst>
            </a:pPr>
            <a:r>
              <a:rPr lang="de-DE" sz="28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 (Textkörper)"/>
              </a:rPr>
              <a:t>4.  Selbsttest	</a:t>
            </a:r>
            <a:endParaRPr lang="de-DE" sz="2800" dirty="0">
              <a:effectLst/>
              <a:latin typeface="+mn-lt"/>
              <a:ea typeface="Times New Roman" panose="02020603050405020304" pitchFamily="18" charset="0"/>
              <a:cs typeface="Calibri (Textkörper)"/>
            </a:endParaRPr>
          </a:p>
          <a:p>
            <a:pPr marL="711200" indent="-393700">
              <a:spcBef>
                <a:spcPts val="600"/>
              </a:spcBef>
              <a:spcAft>
                <a:spcPts val="1200"/>
              </a:spcAft>
              <a:tabLst>
                <a:tab pos="2430463" algn="l"/>
                <a:tab pos="5670550" algn="l"/>
              </a:tabLst>
            </a:pPr>
            <a:r>
              <a:rPr lang="de-DE" sz="28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 (Textkörper)"/>
              </a:rPr>
              <a:t>5. Beratung/Hilfen</a:t>
            </a:r>
            <a:endParaRPr lang="de-DE" sz="2800" dirty="0">
              <a:effectLst/>
              <a:latin typeface="+mn-lt"/>
              <a:ea typeface="Times New Roman" panose="02020603050405020304" pitchFamily="18" charset="0"/>
              <a:cs typeface="Calibri (Textkörper)"/>
            </a:endParaRPr>
          </a:p>
        </p:txBody>
      </p:sp>
    </p:spTree>
    <p:extLst>
      <p:ext uri="{BB962C8B-B14F-4D97-AF65-F5344CB8AC3E}">
        <p14:creationId xmlns:p14="http://schemas.microsoft.com/office/powerpoint/2010/main" val="918047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E36792D5-240B-1041-A01E-ADD72701A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98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de-DE" altLang="de-DE" sz="2400" b="0">
              <a:latin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62A9E0D-B492-DF40-8CC2-51AE4A8FCBAE}"/>
              </a:ext>
            </a:extLst>
          </p:cNvPr>
          <p:cNvSpPr/>
          <p:nvPr/>
        </p:nvSpPr>
        <p:spPr>
          <a:xfrm>
            <a:off x="1403648" y="1988840"/>
            <a:ext cx="68407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>
                <a:solidFill>
                  <a:srgbClr val="00807D"/>
                </a:solidFill>
                <a:latin typeface="+mn-lt"/>
              </a:rPr>
              <a:t> </a:t>
            </a:r>
          </a:p>
          <a:p>
            <a:pPr algn="ctr"/>
            <a:r>
              <a:rPr lang="de-DE" sz="3200" dirty="0">
                <a:solidFill>
                  <a:srgbClr val="00807D"/>
                </a:solidFill>
                <a:latin typeface="+mn-lt"/>
              </a:rPr>
              <a:t> </a:t>
            </a:r>
          </a:p>
          <a:p>
            <a:pPr algn="ctr"/>
            <a:r>
              <a:rPr lang="de-DE" sz="3200" b="1" dirty="0">
                <a:solidFill>
                  <a:srgbClr val="00807D"/>
                </a:solidFill>
                <a:latin typeface="+mn-lt"/>
              </a:rPr>
              <a:t>Folgewirkungen der Alkoholkonzentration im Blut</a:t>
            </a:r>
            <a:endParaRPr lang="de-DE" sz="3200" dirty="0">
              <a:solidFill>
                <a:srgbClr val="00807D"/>
              </a:solidFill>
              <a:latin typeface="+mn-lt"/>
            </a:endParaRPr>
          </a:p>
          <a:p>
            <a:pPr algn="ctr"/>
            <a:r>
              <a:rPr lang="de-DE" sz="3200" b="1" dirty="0">
                <a:solidFill>
                  <a:srgbClr val="00807D"/>
                </a:solidFill>
                <a:latin typeface="+mn-lt"/>
              </a:rPr>
              <a:t> </a:t>
            </a:r>
            <a:endParaRPr lang="de-DE" sz="3200" dirty="0">
              <a:solidFill>
                <a:srgbClr val="00807D"/>
              </a:solidFill>
              <a:latin typeface="+mn-lt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de-DE" sz="3200" dirty="0">
              <a:solidFill>
                <a:srgbClr val="00807D"/>
              </a:solidFill>
              <a:latin typeface="+mn-lt"/>
            </a:endParaRPr>
          </a:p>
          <a:p>
            <a:pPr algn="ctr"/>
            <a:br>
              <a:rPr lang="de-DE" sz="3200" dirty="0">
                <a:solidFill>
                  <a:srgbClr val="00807D"/>
                </a:solidFill>
                <a:latin typeface="+mn-lt"/>
              </a:rPr>
            </a:br>
            <a:endParaRPr lang="de-DE" sz="3200" b="0" i="0" u="none" strike="noStrike" dirty="0">
              <a:solidFill>
                <a:srgbClr val="00807D"/>
              </a:solidFill>
              <a:effectLst/>
              <a:latin typeface="+mn-lt"/>
            </a:endParaRP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FE1EB6F-BD85-A962-A409-D7DDA54EA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Übung</a:t>
            </a:r>
          </a:p>
        </p:txBody>
      </p:sp>
      <p:pic>
        <p:nvPicPr>
          <p:cNvPr id="2" name="Grafik 1" descr="Ein Bild, das Text, Vogel, Schrift, Grafiken enthält.&#10;&#10;Automatisch generierte Beschreibung">
            <a:extLst>
              <a:ext uri="{FF2B5EF4-FFF2-40B4-BE49-F238E27FC236}">
                <a16:creationId xmlns:a16="http://schemas.microsoft.com/office/drawing/2014/main" id="{FAD0A841-F649-36A7-0CD4-39412F49B7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5" y="6050038"/>
            <a:ext cx="1584176" cy="75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6568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3079150D-C741-C94D-A4B0-F23B6FCAA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742" y="1005505"/>
            <a:ext cx="81010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None/>
            </a:pPr>
            <a:endParaRPr lang="de-DE" altLang="de-DE" b="1" dirty="0"/>
          </a:p>
          <a:p>
            <a:endParaRPr lang="de-DE" b="1" dirty="0">
              <a:latin typeface="+mn-lt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FF00425-D145-1547-9219-46D346993130}"/>
              </a:ext>
            </a:extLst>
          </p:cNvPr>
          <p:cNvSpPr/>
          <p:nvPr/>
        </p:nvSpPr>
        <p:spPr>
          <a:xfrm>
            <a:off x="755576" y="310919"/>
            <a:ext cx="8104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25" eaLnBrk="1" hangingPunct="1">
              <a:tabLst>
                <a:tab pos="349250" algn="l"/>
              </a:tabLst>
            </a:pPr>
            <a:r>
              <a:rPr lang="de-DE" altLang="de-DE" sz="2800" b="1" dirty="0">
                <a:solidFill>
                  <a:srgbClr val="00807D"/>
                </a:solidFill>
                <a:latin typeface="+mn-lt"/>
              </a:rPr>
              <a:t>Selbsttest: Einschätzung des eigenen Konsummusters</a:t>
            </a:r>
          </a:p>
        </p:txBody>
      </p:sp>
      <p:grpSp>
        <p:nvGrpSpPr>
          <p:cNvPr id="21" name="Group 6">
            <a:extLst>
              <a:ext uri="{FF2B5EF4-FFF2-40B4-BE49-F238E27FC236}">
                <a16:creationId xmlns:a16="http://schemas.microsoft.com/office/drawing/2014/main" id="{9D584B19-AC48-864B-BEA7-5C6CF354A679}"/>
              </a:ext>
            </a:extLst>
          </p:cNvPr>
          <p:cNvGrpSpPr>
            <a:grpSpLocks/>
          </p:cNvGrpSpPr>
          <p:nvPr/>
        </p:nvGrpSpPr>
        <p:grpSpPr bwMode="auto">
          <a:xfrm>
            <a:off x="755577" y="428083"/>
            <a:ext cx="2850214" cy="1107608"/>
            <a:chOff x="2744" y="1434"/>
            <a:chExt cx="1352" cy="680"/>
          </a:xfrm>
        </p:grpSpPr>
        <p:pic>
          <p:nvPicPr>
            <p:cNvPr id="24" name="Picture 7">
              <a:extLst>
                <a:ext uri="{FF2B5EF4-FFF2-40B4-BE49-F238E27FC236}">
                  <a16:creationId xmlns:a16="http://schemas.microsoft.com/office/drawing/2014/main" id="{1183CDA7-0692-764E-B2EB-DADB55C6F2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8889" r="3145" b="22223"/>
            <a:stretch>
              <a:fillRect/>
            </a:stretch>
          </p:blipFill>
          <p:spPr bwMode="auto">
            <a:xfrm>
              <a:off x="2802" y="1847"/>
              <a:ext cx="1294" cy="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 Box 8">
              <a:extLst>
                <a:ext uri="{FF2B5EF4-FFF2-40B4-BE49-F238E27FC236}">
                  <a16:creationId xmlns:a16="http://schemas.microsoft.com/office/drawing/2014/main" id="{5D63A96E-09CA-C74C-BD2A-0DF6AB2E97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1434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de-DE" altLang="de-DE" b="0"/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ADE06E26-9005-5B4B-93AF-97E05B44DB32}"/>
              </a:ext>
            </a:extLst>
          </p:cNvPr>
          <p:cNvSpPr txBox="1"/>
          <p:nvPr/>
        </p:nvSpPr>
        <p:spPr>
          <a:xfrm>
            <a:off x="6312665" y="262201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1C934AB-4214-0DEF-BBB0-EDB2CDD001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817222"/>
            <a:ext cx="7772400" cy="453312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67A5AB97-09AD-0BB5-2A02-A5976C791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7484" y="1357081"/>
            <a:ext cx="3365500" cy="33655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27BEDC1-6721-E137-0960-10925471846A}"/>
              </a:ext>
            </a:extLst>
          </p:cNvPr>
          <p:cNvSpPr txBox="1"/>
          <p:nvPr/>
        </p:nvSpPr>
        <p:spPr>
          <a:xfrm>
            <a:off x="755576" y="6524972"/>
            <a:ext cx="45078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solidFill>
                  <a:schemeClr val="tx1"/>
                </a:solidFill>
                <a:latin typeface="Aptos" panose="020B0004020202020204" pitchFamily="34" charset="0"/>
              </a:rPr>
              <a:t>Screenshot von drugcom.de</a:t>
            </a:r>
          </a:p>
        </p:txBody>
      </p:sp>
    </p:spTree>
    <p:extLst>
      <p:ext uri="{BB962C8B-B14F-4D97-AF65-F5344CB8AC3E}">
        <p14:creationId xmlns:p14="http://schemas.microsoft.com/office/powerpoint/2010/main" val="302269573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E4265-4A4C-099A-BE4E-C77742B8B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0081EB19-B6EB-DFF5-7ECC-34AC7A06A13A}"/>
              </a:ext>
            </a:extLst>
          </p:cNvPr>
          <p:cNvSpPr txBox="1"/>
          <p:nvPr/>
        </p:nvSpPr>
        <p:spPr>
          <a:xfrm>
            <a:off x="323528" y="404664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  <a:latin typeface="+mn-lt"/>
              </a:rPr>
              <a:t>Bitte die entsprechende regionale Fachstelle hier eintragen!</a:t>
            </a:r>
          </a:p>
        </p:txBody>
      </p:sp>
    </p:spTree>
    <p:extLst>
      <p:ext uri="{BB962C8B-B14F-4D97-AF65-F5344CB8AC3E}">
        <p14:creationId xmlns:p14="http://schemas.microsoft.com/office/powerpoint/2010/main" val="428270507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3079150D-C741-C94D-A4B0-F23B6FCAA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394" y="853192"/>
            <a:ext cx="81010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sz="2800" b="1" dirty="0">
                <a:solidFill>
                  <a:srgbClr val="00807D"/>
                </a:solidFill>
                <a:latin typeface="+mn-lt"/>
              </a:rPr>
              <a:t>Frage</a:t>
            </a:r>
          </a:p>
          <a:p>
            <a:endParaRPr lang="de-DE" sz="2800" b="1" dirty="0">
              <a:solidFill>
                <a:srgbClr val="00807D"/>
              </a:solidFill>
              <a:latin typeface="+mn-lt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B22F7A94-20A5-5547-9F2F-078C05DFD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000" y="1484039"/>
            <a:ext cx="72214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Wie viele Alkoholkonsumentinnen/-konsumenten sind im vergangenen Jahr an den Folgen des Konsums gestorben?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0F556CE-9CC3-8A48-8897-FA681A5F034C}"/>
              </a:ext>
            </a:extLst>
          </p:cNvPr>
          <p:cNvGrpSpPr/>
          <p:nvPr/>
        </p:nvGrpSpPr>
        <p:grpSpPr>
          <a:xfrm>
            <a:off x="1167178" y="2519008"/>
            <a:ext cx="504056" cy="1783166"/>
            <a:chOff x="1259632" y="3267761"/>
            <a:chExt cx="504056" cy="1783166"/>
          </a:xfrm>
        </p:grpSpPr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D4DFB3C1-ED13-3A47-90AC-084D816F1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9632" y="3889344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8B2FF5AA-9064-B243-9F3D-A30BFDE70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9632" y="3267761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57DE143D-AF0E-9743-B775-0D49212D5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9632" y="4510927"/>
              <a:ext cx="504056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X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533A16C-C35A-DC46-9B94-B1B74A640749}"/>
              </a:ext>
            </a:extLst>
          </p:cNvPr>
          <p:cNvGrpSpPr/>
          <p:nvPr/>
        </p:nvGrpSpPr>
        <p:grpSpPr>
          <a:xfrm>
            <a:off x="1763688" y="2526437"/>
            <a:ext cx="5275673" cy="1775737"/>
            <a:chOff x="1842289" y="2659485"/>
            <a:chExt cx="5275673" cy="1775737"/>
          </a:xfrm>
        </p:grpSpPr>
        <p:sp>
          <p:nvSpPr>
            <p:cNvPr id="19" name="Rectangle 3">
              <a:extLst>
                <a:ext uri="{FF2B5EF4-FFF2-40B4-BE49-F238E27FC236}">
                  <a16:creationId xmlns:a16="http://schemas.microsoft.com/office/drawing/2014/main" id="{3612264F-964E-A142-8010-84A6404C4B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2289" y="3260851"/>
              <a:ext cx="5275673" cy="540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   	ca. 4.500</a:t>
              </a:r>
              <a:endParaRPr lang="de-DE" altLang="de-DE" sz="20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31C2E31B-861F-B147-9FA6-A0AC7BB8B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2289" y="3895222"/>
              <a:ext cx="5275673" cy="540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	ca. 40.000</a:t>
              </a:r>
              <a:endParaRPr lang="de-DE" altLang="de-DE" sz="20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24" name="Rectangle 7">
              <a:extLst>
                <a:ext uri="{FF2B5EF4-FFF2-40B4-BE49-F238E27FC236}">
                  <a16:creationId xmlns:a16="http://schemas.microsoft.com/office/drawing/2014/main" id="{ECA8C793-6D69-CF4A-9ADF-252422722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2289" y="2659485"/>
              <a:ext cx="5275673" cy="54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     	</a:t>
              </a: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kein/</a:t>
              </a:r>
              <a:r>
                <a:rPr lang="de-DE" altLang="de-DE" sz="2000" b="1" dirty="0" err="1">
                  <a:solidFill>
                    <a:schemeClr val="tx1"/>
                  </a:solidFill>
                  <a:latin typeface="+mn-lt"/>
                </a:rPr>
                <a:t>e</a:t>
              </a: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 Konsument/in</a:t>
              </a:r>
              <a:endParaRPr lang="de-DE" altLang="de-DE" sz="20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</p:grpSp>
      <p:sp>
        <p:nvSpPr>
          <p:cNvPr id="5" name="Rechteck 4">
            <a:extLst>
              <a:ext uri="{FF2B5EF4-FFF2-40B4-BE49-F238E27FC236}">
                <a16:creationId xmlns:a16="http://schemas.microsoft.com/office/drawing/2014/main" id="{FABDBD24-44E9-5D49-8B85-44605610AED6}"/>
              </a:ext>
            </a:extLst>
          </p:cNvPr>
          <p:cNvSpPr/>
          <p:nvPr/>
        </p:nvSpPr>
        <p:spPr>
          <a:xfrm>
            <a:off x="1167000" y="4542870"/>
            <a:ext cx="6069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000" dirty="0">
                <a:solidFill>
                  <a:schemeClr val="tx1"/>
                </a:solidFill>
                <a:latin typeface="+mn-lt"/>
              </a:rPr>
              <a:t>Schätzungen gehen davon aus, dass jährlich über 40.000 Menschen in Deutschland vorzeitig an den Folgen ihres Alkoholkonsums sterben [3, 4].</a:t>
            </a:r>
          </a:p>
        </p:txBody>
      </p:sp>
    </p:spTree>
    <p:extLst>
      <p:ext uri="{BB962C8B-B14F-4D97-AF65-F5344CB8AC3E}">
        <p14:creationId xmlns:p14="http://schemas.microsoft.com/office/powerpoint/2010/main" val="2104711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E3775-C71D-0214-CFA7-491C12302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9FF8E98F-8056-1083-6ED0-ECD23D546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4169" y="881029"/>
            <a:ext cx="81098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de-DE" altLang="de-DE" sz="2800" b="1" dirty="0">
                <a:solidFill>
                  <a:srgbClr val="00807D"/>
                </a:solidFill>
                <a:latin typeface="+mn-lt"/>
              </a:rPr>
              <a:t>Frage: 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4C5B2C0-5ACE-6DED-4CA7-65A4F6A31BBD}"/>
              </a:ext>
            </a:extLst>
          </p:cNvPr>
          <p:cNvGrpSpPr/>
          <p:nvPr/>
        </p:nvGrpSpPr>
        <p:grpSpPr>
          <a:xfrm>
            <a:off x="1160418" y="2844599"/>
            <a:ext cx="586691" cy="1783564"/>
            <a:chOff x="1619672" y="4189785"/>
            <a:chExt cx="586691" cy="1783564"/>
          </a:xfrm>
        </p:grpSpPr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B8D7642A-EDD8-6CC0-5896-72723A5D1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672" y="5433349"/>
              <a:ext cx="586691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551825D2-12AE-9873-2664-82307BF94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672" y="4811766"/>
              <a:ext cx="586691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O</a:t>
              </a:r>
            </a:p>
          </p:txBody>
        </p:sp>
        <p:sp>
          <p:nvSpPr>
            <p:cNvPr id="32" name="Rectangle 3">
              <a:extLst>
                <a:ext uri="{FF2B5EF4-FFF2-40B4-BE49-F238E27FC236}">
                  <a16:creationId xmlns:a16="http://schemas.microsoft.com/office/drawing/2014/main" id="{A2BE2210-CABC-D416-08DD-803C55232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672" y="4189785"/>
              <a:ext cx="586691" cy="54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marL="457200" indent="-457200" algn="ctr" eaLnBrk="1" hangingPunct="1"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  <a:cs typeface="Arial Unicode MS" panose="020B0604020202020204" pitchFamily="34" charset="-128"/>
                </a:rPr>
                <a:t>X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BC30AD3-3BB9-8D79-416A-57BB166E4BA3}"/>
              </a:ext>
            </a:extLst>
          </p:cNvPr>
          <p:cNvGrpSpPr/>
          <p:nvPr/>
        </p:nvGrpSpPr>
        <p:grpSpPr>
          <a:xfrm>
            <a:off x="1889846" y="2859494"/>
            <a:ext cx="6140563" cy="1775737"/>
            <a:chOff x="2297849" y="4203490"/>
            <a:chExt cx="6140563" cy="1775737"/>
          </a:xfrm>
        </p:grpSpPr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4E687AAB-E787-7881-E39F-4011AC5BE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849" y="4804856"/>
              <a:ext cx="6140563" cy="540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Methanol</a:t>
              </a:r>
            </a:p>
          </p:txBody>
        </p:sp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755CDBD2-4B51-38D4-F9E6-18111C998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849" y="5439227"/>
              <a:ext cx="6140563" cy="540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Glykol</a:t>
              </a:r>
              <a:endParaRPr lang="de-DE" altLang="de-DE" sz="2000" b="1" dirty="0">
                <a:solidFill>
                  <a:schemeClr val="tx1"/>
                </a:solidFill>
                <a:latin typeface="+mn-lt"/>
                <a:cs typeface="Arial Unicode MS" panose="020B0604020202020204" pitchFamily="34" charset="-128"/>
              </a:endParaRP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4E232F59-B385-1CE5-A71C-9CAE350F8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849" y="4203490"/>
              <a:ext cx="6140563" cy="540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txBody>
            <a:bodyPr wrap="square" anchor="ctr">
              <a:noAutofit/>
            </a:bodyPr>
            <a:lstStyle/>
            <a:p>
              <a:r>
                <a:rPr lang="de-DE" altLang="de-DE" sz="2000" b="1" dirty="0">
                  <a:solidFill>
                    <a:schemeClr val="tx1"/>
                  </a:solidFill>
                  <a:latin typeface="+mn-lt"/>
                </a:rPr>
                <a:t>Ethanol</a:t>
              </a:r>
            </a:p>
          </p:txBody>
        </p:sp>
      </p:grpSp>
      <p:sp>
        <p:nvSpPr>
          <p:cNvPr id="12" name="Rechteck 11">
            <a:extLst>
              <a:ext uri="{FF2B5EF4-FFF2-40B4-BE49-F238E27FC236}">
                <a16:creationId xmlns:a16="http://schemas.microsoft.com/office/drawing/2014/main" id="{A04B601F-203D-870F-C5F0-AD46BFE4F19D}"/>
              </a:ext>
            </a:extLst>
          </p:cNvPr>
          <p:cNvSpPr/>
          <p:nvPr/>
        </p:nvSpPr>
        <p:spPr>
          <a:xfrm>
            <a:off x="1034169" y="1756873"/>
            <a:ext cx="7014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solidFill>
                  <a:schemeClr val="tx1"/>
                </a:solidFill>
                <a:latin typeface="+mn-lt"/>
              </a:rPr>
              <a:t>Welche chemische Substanz ist der Trinkalkohol?</a:t>
            </a:r>
          </a:p>
        </p:txBody>
      </p:sp>
    </p:spTree>
    <p:extLst>
      <p:ext uri="{BB962C8B-B14F-4D97-AF65-F5344CB8AC3E}">
        <p14:creationId xmlns:p14="http://schemas.microsoft.com/office/powerpoint/2010/main" val="33369035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EC490F9-84F5-CA40-985F-874CBD3A9E24}"/>
              </a:ext>
            </a:extLst>
          </p:cNvPr>
          <p:cNvSpPr/>
          <p:nvPr/>
        </p:nvSpPr>
        <p:spPr>
          <a:xfrm>
            <a:off x="899592" y="548680"/>
            <a:ext cx="763284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00807D"/>
                </a:solidFill>
                <a:latin typeface="+mn-lt"/>
              </a:rPr>
              <a:t>Ethanol</a:t>
            </a:r>
          </a:p>
          <a:p>
            <a:endParaRPr lang="de-DE" sz="800" dirty="0">
              <a:solidFill>
                <a:srgbClr val="333333"/>
              </a:solidFill>
              <a:latin typeface="+mn-lt"/>
            </a:endParaRPr>
          </a:p>
          <a:p>
            <a:r>
              <a:rPr lang="de-DE" sz="2000" dirty="0">
                <a:solidFill>
                  <a:srgbClr val="333333"/>
                </a:solidFill>
                <a:latin typeface="+mn-lt"/>
              </a:rPr>
              <a:t>Trinkalkohol ist </a:t>
            </a:r>
            <a:r>
              <a:rPr lang="de-DE" sz="2000" b="1" dirty="0">
                <a:solidFill>
                  <a:srgbClr val="333333"/>
                </a:solidFill>
                <a:latin typeface="+mn-lt"/>
              </a:rPr>
              <a:t>Ethanol oder auch Äthylalkohol.</a:t>
            </a:r>
            <a:r>
              <a:rPr lang="de-DE" sz="2000" dirty="0">
                <a:solidFill>
                  <a:srgbClr val="333333"/>
                </a:solidFill>
                <a:latin typeface="+mn-lt"/>
              </a:rPr>
              <a:t> Methanol und Glykol sind ebenfalls Alkohole, allerdings nicht genießbar, d. h. bereits geringe Mengen führen zu starken Vergiftungserscheinungen bis hin zum Tod.</a:t>
            </a:r>
          </a:p>
          <a:p>
            <a:endParaRPr lang="de-DE" altLang="de-DE" sz="800" dirty="0">
              <a:solidFill>
                <a:srgbClr val="333333"/>
              </a:solidFill>
              <a:latin typeface="+mn-lt"/>
            </a:endParaRPr>
          </a:p>
          <a:p>
            <a:r>
              <a:rPr lang="de-DE" altLang="de-DE" sz="2000" b="1" dirty="0">
                <a:solidFill>
                  <a:schemeClr val="tx1"/>
                </a:solidFill>
                <a:latin typeface="+mn-lt"/>
              </a:rPr>
              <a:t>Ethanol </a:t>
            </a:r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wird durch Vergärung von Zucker aus unterschiedlichen Grundstoffen gewonnen. </a:t>
            </a:r>
            <a:r>
              <a:rPr lang="de-DE" sz="2000" dirty="0">
                <a:solidFill>
                  <a:schemeClr val="tx1"/>
                </a:solidFill>
                <a:latin typeface="+mn-lt"/>
              </a:rPr>
              <a:t>Zum Beispiel werden Getreide, Früchte und Zuckerrohr zu seiner Herstellung verwendet. </a:t>
            </a:r>
          </a:p>
          <a:p>
            <a:endParaRPr lang="de-DE" alt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Ethanol hat eine berauschende Wirkung. </a:t>
            </a:r>
          </a:p>
          <a:p>
            <a:endParaRPr 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Der Alkoholanteil der daraus entstehenden                                              Getränke ist unterschiedlich.</a:t>
            </a:r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endParaRPr lang="de-DE" alt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Durch </a:t>
            </a:r>
            <a:r>
              <a:rPr lang="de-DE" altLang="de-DE" sz="2000" b="1" dirty="0">
                <a:solidFill>
                  <a:schemeClr val="tx1"/>
                </a:solidFill>
                <a:latin typeface="+mn-lt"/>
              </a:rPr>
              <a:t>Destillation </a:t>
            </a:r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kann der Alkoholgehalt                                          gesteigert werden.</a:t>
            </a:r>
          </a:p>
          <a:p>
            <a:endParaRPr 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Die chemische Formel lautet</a:t>
            </a:r>
            <a:r>
              <a:rPr lang="de-DE" sz="2000" b="1" dirty="0">
                <a:solidFill>
                  <a:schemeClr val="tx1"/>
                </a:solidFill>
                <a:latin typeface="+mn-lt"/>
              </a:rPr>
              <a:t>: C</a:t>
            </a:r>
            <a:r>
              <a:rPr lang="de-DE" sz="2000" b="1" baseline="-25000" dirty="0">
                <a:solidFill>
                  <a:schemeClr val="tx1"/>
                </a:solidFill>
                <a:latin typeface="+mn-lt"/>
              </a:rPr>
              <a:t>2</a:t>
            </a:r>
            <a:r>
              <a:rPr lang="de-DE" sz="2000" b="1" dirty="0">
                <a:solidFill>
                  <a:schemeClr val="tx1"/>
                </a:solidFill>
                <a:latin typeface="+mn-lt"/>
              </a:rPr>
              <a:t>H</a:t>
            </a:r>
            <a:r>
              <a:rPr lang="de-DE" sz="2000" b="1" baseline="-25000" dirty="0">
                <a:solidFill>
                  <a:schemeClr val="tx1"/>
                </a:solidFill>
                <a:latin typeface="+mn-lt"/>
              </a:rPr>
              <a:t>5</a:t>
            </a:r>
            <a:r>
              <a:rPr lang="de-DE" sz="2000" b="1" dirty="0">
                <a:solidFill>
                  <a:schemeClr val="tx1"/>
                </a:solidFill>
                <a:latin typeface="+mn-lt"/>
              </a:rPr>
              <a:t>OH.</a:t>
            </a:r>
          </a:p>
          <a:p>
            <a:endParaRPr lang="de-DE" altLang="de-DE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Grafik 3" descr="Ein Bild, das Stilllebenfotografie, Flasche enthält.&#10;&#10;Automatisch generierte Beschreibung">
            <a:extLst>
              <a:ext uri="{FF2B5EF4-FFF2-40B4-BE49-F238E27FC236}">
                <a16:creationId xmlns:a16="http://schemas.microsoft.com/office/drawing/2014/main" id="{127523B4-BB85-CFE7-7EC4-F3F77D297E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3429082"/>
            <a:ext cx="1684024" cy="292608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E20CC42-9DF3-336A-83D0-4C5FBFC9BB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84" y="6453336"/>
            <a:ext cx="3023878" cy="24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93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9490" name="Rectangle 2">
            <a:extLst>
              <a:ext uri="{FF2B5EF4-FFF2-40B4-BE49-F238E27FC236}">
                <a16:creationId xmlns:a16="http://schemas.microsoft.com/office/drawing/2014/main" id="{7C33940F-F568-1D4C-912B-BD6A45FA09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2665" y="0"/>
            <a:ext cx="0" cy="0"/>
          </a:xfrm>
        </p:spPr>
        <p:txBody>
          <a:bodyPr/>
          <a:lstStyle/>
          <a:p>
            <a:endParaRPr lang="de-DE" altLang="de-DE" sz="1197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F4F87B8-CA37-4D4B-A798-FB0B62DD5937}"/>
              </a:ext>
            </a:extLst>
          </p:cNvPr>
          <p:cNvSpPr/>
          <p:nvPr/>
        </p:nvSpPr>
        <p:spPr>
          <a:xfrm>
            <a:off x="1763688" y="4365104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sz="2000" b="1" dirty="0">
                <a:solidFill>
                  <a:srgbClr val="00807D"/>
                </a:solidFill>
                <a:latin typeface="+mn-lt"/>
              </a:rPr>
              <a:t>Alkohol</a:t>
            </a:r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 ist ein Zellgift. </a:t>
            </a:r>
          </a:p>
          <a:p>
            <a:pPr algn="just"/>
            <a:endParaRPr lang="de-DE" altLang="de-DE" sz="800" dirty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Deshalb wird es auch als Desinfektionsmittel verwendet.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D56DDEB-FA5F-48A5-4075-BBD54660B7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8757" y="404664"/>
            <a:ext cx="3606485" cy="317539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E7551F9-A61A-320A-2BDC-8E75D681146C}"/>
              </a:ext>
            </a:extLst>
          </p:cNvPr>
          <p:cNvSpPr txBox="1"/>
          <p:nvPr/>
        </p:nvSpPr>
        <p:spPr>
          <a:xfrm>
            <a:off x="2843808" y="3673265"/>
            <a:ext cx="35314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0" i="0" dirty="0">
                <a:solidFill>
                  <a:srgbClr val="191B26"/>
                </a:solidFill>
                <a:effectLst/>
                <a:latin typeface="Aptos" panose="020B0004020202020204" pitchFamily="34" charset="0"/>
              </a:rPr>
              <a:t>Bild von </a:t>
            </a:r>
            <a:r>
              <a:rPr lang="de-DE" sz="900" b="0" i="0" u="sng" dirty="0" err="1">
                <a:solidFill>
                  <a:srgbClr val="191B26"/>
                </a:solidFill>
                <a:effectLst/>
                <a:latin typeface="Aptos" panose="020B0004020202020204" pitchFamily="34" charset="0"/>
                <a:hlinkClick r:id="rId4"/>
              </a:rPr>
              <a:t>OpenIcons</a:t>
            </a:r>
            <a:r>
              <a:rPr lang="de-DE" sz="900" b="0" i="0" dirty="0">
                <a:solidFill>
                  <a:srgbClr val="191B26"/>
                </a:solidFill>
                <a:effectLst/>
                <a:latin typeface="Aptos" panose="020B0004020202020204" pitchFamily="34" charset="0"/>
              </a:rPr>
              <a:t> auf </a:t>
            </a:r>
            <a:r>
              <a:rPr lang="de-DE" sz="900" b="0" i="0" u="sng" dirty="0" err="1">
                <a:solidFill>
                  <a:srgbClr val="191B26"/>
                </a:solidFill>
                <a:effectLst/>
                <a:latin typeface="Aptos" panose="020B0004020202020204" pitchFamily="34" charset="0"/>
                <a:hlinkClick r:id="rId5"/>
              </a:rPr>
              <a:t>Pixabay</a:t>
            </a:r>
            <a:endParaRPr lang="de-DE" sz="900" dirty="0">
              <a:latin typeface="Aptos" panose="020B00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74FDAA4E-C4FC-654A-88B5-1115A4F94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616" y="837293"/>
            <a:ext cx="7920880" cy="373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de-DE" altLang="de-DE" b="1" dirty="0">
                <a:solidFill>
                  <a:srgbClr val="00807D"/>
                </a:solidFill>
                <a:latin typeface="+mn-lt"/>
              </a:rPr>
              <a:t>Alkohol: </a:t>
            </a:r>
            <a:r>
              <a:rPr lang="de-DE" b="1" dirty="0">
                <a:solidFill>
                  <a:srgbClr val="00807D"/>
                </a:solidFill>
                <a:latin typeface="+mn-lt"/>
              </a:rPr>
              <a:t>Aufnahme im Körper</a:t>
            </a:r>
          </a:p>
          <a:p>
            <a:endParaRPr lang="de-DE" sz="900" b="1" dirty="0">
              <a:solidFill>
                <a:srgbClr val="00807D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Alkohol gelangt überwiegend über die Schleimhäute des Dünndarms in den Blutkreislauf, nur ein kleiner Teil über den Magen. </a:t>
            </a:r>
          </a:p>
          <a:p>
            <a:endParaRPr 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Über das Blut gelangt der Alkohol ins Gehirn.</a:t>
            </a:r>
          </a:p>
          <a:p>
            <a:endParaRPr 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sz="2000" dirty="0">
                <a:solidFill>
                  <a:schemeClr val="tx1"/>
                </a:solidFill>
                <a:latin typeface="+mn-lt"/>
              </a:rPr>
              <a:t>Wie viel Alkohol vom Körper resorbiert, also aufgenommen wird hängt von mehreren Faktoren ab:</a:t>
            </a:r>
          </a:p>
          <a:p>
            <a:endParaRPr lang="de-DE" sz="8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  <a:latin typeface="+mn-lt"/>
              </a:rPr>
              <a:t>die Alkoholmenge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  <a:latin typeface="+mn-lt"/>
              </a:rPr>
              <a:t>die Trinkgeschwindigkeit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  <a:latin typeface="+mn-lt"/>
              </a:rPr>
              <a:t>das Körpergewicht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1"/>
                </a:solidFill>
                <a:latin typeface="+mn-lt"/>
              </a:rPr>
              <a:t>das Geschlecht</a:t>
            </a:r>
          </a:p>
        </p:txBody>
      </p:sp>
      <p:pic>
        <p:nvPicPr>
          <p:cNvPr id="4" name="Grafik 3" descr="Ein Bild, das Dunkelheit, Schwarz, Screenshot enthält.&#10;&#10;Automatisch generierte Beschreibung">
            <a:extLst>
              <a:ext uri="{FF2B5EF4-FFF2-40B4-BE49-F238E27FC236}">
                <a16:creationId xmlns:a16="http://schemas.microsoft.com/office/drawing/2014/main" id="{9CC597B0-190A-1C2A-BC88-08BCC275C6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3356992"/>
            <a:ext cx="2592288" cy="2280403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82E3DF8-9281-4057-1B83-D08CFA82A7B2}"/>
              </a:ext>
            </a:extLst>
          </p:cNvPr>
          <p:cNvSpPr txBox="1"/>
          <p:nvPr/>
        </p:nvSpPr>
        <p:spPr>
          <a:xfrm>
            <a:off x="6012160" y="5637395"/>
            <a:ext cx="24482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solidFill>
                  <a:schemeClr val="tx1"/>
                </a:solidFill>
                <a:latin typeface="Aptos" panose="020B0004020202020204" pitchFamily="34" charset="0"/>
              </a:rPr>
              <a:t>Bild von </a:t>
            </a:r>
            <a:r>
              <a:rPr lang="de-DE" sz="900" dirty="0" err="1">
                <a:solidFill>
                  <a:schemeClr val="tx1"/>
                </a:solidFill>
                <a:latin typeface="Aptos" panose="020B0004020202020204" pitchFamily="34" charset="0"/>
              </a:rPr>
              <a:t>Pixabay</a:t>
            </a:r>
            <a:endParaRPr lang="de-DE" sz="900" dirty="0">
              <a:solidFill>
                <a:schemeClr val="tx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775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74FDAA4E-C4FC-654A-88B5-1115A4F94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600" y="1052155"/>
            <a:ext cx="792088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de-DE" altLang="de-DE" sz="2800" b="1" dirty="0">
                <a:solidFill>
                  <a:srgbClr val="00807D"/>
                </a:solidFill>
                <a:latin typeface="+mn-lt"/>
              </a:rPr>
              <a:t>Alkohol: Aufnahme im Körper</a:t>
            </a:r>
          </a:p>
          <a:p>
            <a:endParaRPr lang="de-DE" alt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Geringe Mengen wirken stimulierend, höhere Mengen</a:t>
            </a: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haben eine betäubende Wirkung. </a:t>
            </a:r>
          </a:p>
          <a:p>
            <a:endParaRPr lang="de-DE" alt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Der Botenstoff Dopamin spielt dabei eine wichtige Rolle, weil ihm eine „belohnende“ und damit suchterzeugende Wirkung zugeschrieben wird. </a:t>
            </a:r>
          </a:p>
          <a:p>
            <a:endParaRPr lang="de-DE" alt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Bei langfristigen Alkoholkonsum „braucht“                                                         das Gehirn den Alkohol schließlich. </a:t>
            </a:r>
          </a:p>
          <a:p>
            <a:endParaRPr lang="de-DE" altLang="de-DE" sz="800" dirty="0">
              <a:solidFill>
                <a:schemeClr val="tx1"/>
              </a:solidFill>
              <a:latin typeface="+mn-lt"/>
            </a:endParaRPr>
          </a:p>
          <a:p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Beim Absetzen des Konsums „fehlt“ der                                                          Alkohol dann, was heftige Entzugs-                                                             </a:t>
            </a:r>
            <a:r>
              <a:rPr lang="de-DE" altLang="de-DE" sz="2000" dirty="0" err="1">
                <a:solidFill>
                  <a:schemeClr val="tx1"/>
                </a:solidFill>
                <a:latin typeface="+mn-lt"/>
              </a:rPr>
              <a:t>erscheinungen</a:t>
            </a:r>
            <a:r>
              <a:rPr lang="de-DE" altLang="de-DE" sz="2000" dirty="0">
                <a:solidFill>
                  <a:schemeClr val="tx1"/>
                </a:solidFill>
                <a:latin typeface="+mn-lt"/>
              </a:rPr>
              <a:t> nach sich ziehen kann.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EAC5268-381E-DE1C-849A-CAC17323C02D}"/>
              </a:ext>
            </a:extLst>
          </p:cNvPr>
          <p:cNvSpPr txBox="1"/>
          <p:nvPr/>
        </p:nvSpPr>
        <p:spPr>
          <a:xfrm>
            <a:off x="8388424" y="63813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solidFill>
                  <a:srgbClr val="C00000"/>
                </a:solidFill>
                <a:latin typeface="+mn-lt"/>
              </a:rPr>
              <a:t>LF 11</a:t>
            </a:r>
          </a:p>
        </p:txBody>
      </p:sp>
      <p:pic>
        <p:nvPicPr>
          <p:cNvPr id="4" name="Grafik 3" descr="Ein Bild, das Darstellung enthält.&#10;&#10;Automatisch generierte Beschreibung">
            <a:extLst>
              <a:ext uri="{FF2B5EF4-FFF2-40B4-BE49-F238E27FC236}">
                <a16:creationId xmlns:a16="http://schemas.microsoft.com/office/drawing/2014/main" id="{D928B907-D85D-B864-925D-E87CF4C7E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3157553"/>
            <a:ext cx="3096344" cy="220856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A42DCA3-EE43-4DDC-09C5-EC212D8F9FD2}"/>
              </a:ext>
            </a:extLst>
          </p:cNvPr>
          <p:cNvSpPr txBox="1"/>
          <p:nvPr/>
        </p:nvSpPr>
        <p:spPr>
          <a:xfrm>
            <a:off x="5508104" y="5494151"/>
            <a:ext cx="25922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0" i="0" dirty="0">
                <a:solidFill>
                  <a:srgbClr val="191B26"/>
                </a:solidFill>
                <a:effectLst/>
                <a:latin typeface="Aptos" panose="020B0004020202020204" pitchFamily="34" charset="0"/>
              </a:rPr>
              <a:t>Bild von </a:t>
            </a:r>
            <a:r>
              <a:rPr lang="de-DE" sz="900" b="0" i="0" u="sng" dirty="0">
                <a:solidFill>
                  <a:srgbClr val="191B26"/>
                </a:solidFill>
                <a:effectLst/>
                <a:latin typeface="Aptos" panose="020B0004020202020204" pitchFamily="34" charset="0"/>
                <a:hlinkClick r:id="rId4"/>
              </a:rPr>
              <a:t>Mohamed Hassan</a:t>
            </a:r>
            <a:r>
              <a:rPr lang="de-DE" sz="900" b="0" i="0" dirty="0">
                <a:solidFill>
                  <a:srgbClr val="191B26"/>
                </a:solidFill>
                <a:effectLst/>
                <a:latin typeface="Aptos" panose="020B0004020202020204" pitchFamily="34" charset="0"/>
              </a:rPr>
              <a:t> auf </a:t>
            </a:r>
            <a:r>
              <a:rPr lang="de-DE" sz="900" b="0" i="0" u="sng" dirty="0" err="1">
                <a:solidFill>
                  <a:srgbClr val="191B26"/>
                </a:solidFill>
                <a:effectLst/>
                <a:latin typeface="Aptos" panose="020B0004020202020204" pitchFamily="34" charset="0"/>
                <a:hlinkClick r:id="rId5"/>
              </a:rPr>
              <a:t>Pixabay</a:t>
            </a:r>
            <a:endParaRPr lang="de-DE" sz="9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661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6">
            <a:extLst>
              <a:ext uri="{FF2B5EF4-FFF2-40B4-BE49-F238E27FC236}">
                <a16:creationId xmlns:a16="http://schemas.microsoft.com/office/drawing/2014/main" id="{F8DFA2C8-F636-7344-B4DB-B27ACB4AF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2636912"/>
            <a:ext cx="7886700" cy="10476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 defTabSz="914400" eaLnBrk="1" hangingPunct="1">
              <a:spcAft>
                <a:spcPts val="1200"/>
              </a:spcAft>
              <a:defRPr/>
            </a:pPr>
            <a:br>
              <a:rPr lang="en-US" sz="3600" b="1" kern="1200" dirty="0">
                <a:solidFill>
                  <a:srgbClr val="FFFFFF"/>
                </a:solidFill>
                <a:latin typeface="+mj-lt"/>
              </a:rPr>
            </a:br>
            <a:r>
              <a:rPr lang="en-US" sz="3600" kern="1200" dirty="0">
                <a:solidFill>
                  <a:srgbClr val="FFFFFF"/>
                </a:solidFill>
                <a:latin typeface="+mj-lt"/>
              </a:rPr>
              <a:t>Die </a:t>
            </a:r>
            <a:r>
              <a:rPr lang="en-US" sz="3600" kern="1200" dirty="0" err="1">
                <a:solidFill>
                  <a:srgbClr val="FFFFFF"/>
                </a:solidFill>
                <a:latin typeface="+mj-lt"/>
              </a:rPr>
              <a:t>Bluta</a:t>
            </a:r>
            <a:r>
              <a:rPr lang="en-US" sz="3600" b="1" dirty="0" err="1">
                <a:solidFill>
                  <a:srgbClr val="FFFFFF"/>
                </a:solidFill>
                <a:latin typeface="+mj-lt"/>
              </a:rPr>
              <a:t>lkoholkonzentration</a:t>
            </a:r>
            <a:endParaRPr lang="en-US" sz="3600" b="1" kern="1200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6435489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666</Words>
  <Application>Microsoft Office PowerPoint</Application>
  <PresentationFormat>Diavoorstelling (4:3)</PresentationFormat>
  <Paragraphs>142</Paragraphs>
  <Slides>22</Slides>
  <Notes>20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3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35" baseType="lpstr">
      <vt:lpstr>Arial Unicode MS</vt:lpstr>
      <vt:lpstr>Aller</vt:lpstr>
      <vt:lpstr>Aller Light</vt:lpstr>
      <vt:lpstr>Aptos</vt:lpstr>
      <vt:lpstr>Arial</vt:lpstr>
      <vt:lpstr>Calibri</vt:lpstr>
      <vt:lpstr>Calibri Light</vt:lpstr>
      <vt:lpstr>Times New Roman</vt:lpstr>
      <vt:lpstr>Wingdings</vt:lpstr>
      <vt:lpstr>1_Office</vt:lpstr>
      <vt:lpstr>Standarddesign</vt:lpstr>
      <vt:lpstr>Benutzerdefiniertes Design</vt:lpstr>
      <vt:lpstr>Bild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 Die Blutalkoholkonzentration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 Übung</vt:lpstr>
      <vt:lpstr>PowerPoint-presentatie</vt:lpstr>
      <vt:lpstr>PowerPoint-presentatie</vt:lpstr>
      <vt:lpstr>Berechnung der BAK mit der Widmark-Formel</vt:lpstr>
      <vt:lpstr>Übung</vt:lpstr>
      <vt:lpstr>PowerPoint-presentatie</vt:lpstr>
      <vt:lpstr>PowerPoint-presentatie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    „Suchtprävention in Berufsbildenden Schulen in NRW“</dc:title>
  <dc:subject/>
  <dc:creator>Gerhard Rakete</dc:creator>
  <cp:keywords/>
  <dc:description/>
  <cp:lastModifiedBy>Doris P</cp:lastModifiedBy>
  <cp:revision>306</cp:revision>
  <cp:lastPrinted>2022-03-28T11:39:13Z</cp:lastPrinted>
  <dcterms:created xsi:type="dcterms:W3CDTF">2021-02-14T18:12:48Z</dcterms:created>
  <dcterms:modified xsi:type="dcterms:W3CDTF">2025-07-24T14:46:49Z</dcterms:modified>
  <cp:category/>
</cp:coreProperties>
</file>